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03"/>
  </p:notesMasterIdLst>
  <p:handoutMasterIdLst>
    <p:handoutMasterId r:id="rId104"/>
  </p:handoutMasterIdLst>
  <p:sldIdLst>
    <p:sldId id="264" r:id="rId5"/>
    <p:sldId id="335" r:id="rId6"/>
    <p:sldId id="280" r:id="rId7"/>
    <p:sldId id="319" r:id="rId8"/>
    <p:sldId id="281" r:id="rId9"/>
    <p:sldId id="321" r:id="rId10"/>
    <p:sldId id="282" r:id="rId11"/>
    <p:sldId id="283" r:id="rId12"/>
    <p:sldId id="316" r:id="rId13"/>
    <p:sldId id="323" r:id="rId14"/>
    <p:sldId id="336" r:id="rId15"/>
    <p:sldId id="337" r:id="rId16"/>
    <p:sldId id="338" r:id="rId17"/>
    <p:sldId id="339" r:id="rId18"/>
    <p:sldId id="340" r:id="rId19"/>
    <p:sldId id="284" r:id="rId20"/>
    <p:sldId id="341" r:id="rId21"/>
    <p:sldId id="285" r:id="rId22"/>
    <p:sldId id="330" r:id="rId23"/>
    <p:sldId id="286" r:id="rId24"/>
    <p:sldId id="331" r:id="rId25"/>
    <p:sldId id="287" r:id="rId26"/>
    <p:sldId id="288" r:id="rId27"/>
    <p:sldId id="289" r:id="rId28"/>
    <p:sldId id="332" r:id="rId29"/>
    <p:sldId id="290" r:id="rId30"/>
    <p:sldId id="324" r:id="rId31"/>
    <p:sldId id="342" r:id="rId32"/>
    <p:sldId id="343" r:id="rId33"/>
    <p:sldId id="344" r:id="rId34"/>
    <p:sldId id="345" r:id="rId35"/>
    <p:sldId id="346" r:id="rId36"/>
    <p:sldId id="291" r:id="rId37"/>
    <p:sldId id="347" r:id="rId38"/>
    <p:sldId id="292" r:id="rId39"/>
    <p:sldId id="293" r:id="rId40"/>
    <p:sldId id="294" r:id="rId41"/>
    <p:sldId id="295" r:id="rId42"/>
    <p:sldId id="325" r:id="rId43"/>
    <p:sldId id="348" r:id="rId44"/>
    <p:sldId id="349" r:id="rId45"/>
    <p:sldId id="350" r:id="rId46"/>
    <p:sldId id="351" r:id="rId47"/>
    <p:sldId id="352" r:id="rId48"/>
    <p:sldId id="296" r:id="rId49"/>
    <p:sldId id="353" r:id="rId50"/>
    <p:sldId id="297" r:id="rId51"/>
    <p:sldId id="322" r:id="rId52"/>
    <p:sldId id="298" r:id="rId53"/>
    <p:sldId id="318" r:id="rId54"/>
    <p:sldId id="299" r:id="rId55"/>
    <p:sldId id="326" r:id="rId56"/>
    <p:sldId id="354" r:id="rId57"/>
    <p:sldId id="355" r:id="rId58"/>
    <p:sldId id="356" r:id="rId59"/>
    <p:sldId id="357" r:id="rId60"/>
    <p:sldId id="358" r:id="rId61"/>
    <p:sldId id="300" r:id="rId62"/>
    <p:sldId id="301" r:id="rId63"/>
    <p:sldId id="359" r:id="rId64"/>
    <p:sldId id="302" r:id="rId65"/>
    <p:sldId id="303" r:id="rId66"/>
    <p:sldId id="320" r:id="rId67"/>
    <p:sldId id="304" r:id="rId68"/>
    <p:sldId id="327" r:id="rId69"/>
    <p:sldId id="360" r:id="rId70"/>
    <p:sldId id="361" r:id="rId71"/>
    <p:sldId id="362" r:id="rId72"/>
    <p:sldId id="363" r:id="rId73"/>
    <p:sldId id="364" r:id="rId74"/>
    <p:sldId id="305" r:id="rId75"/>
    <p:sldId id="365" r:id="rId76"/>
    <p:sldId id="306" r:id="rId77"/>
    <p:sldId id="307" r:id="rId78"/>
    <p:sldId id="308" r:id="rId79"/>
    <p:sldId id="309" r:id="rId80"/>
    <p:sldId id="333" r:id="rId81"/>
    <p:sldId id="310" r:id="rId82"/>
    <p:sldId id="328" r:id="rId83"/>
    <p:sldId id="366" r:id="rId84"/>
    <p:sldId id="367" r:id="rId85"/>
    <p:sldId id="368" r:id="rId86"/>
    <p:sldId id="369" r:id="rId87"/>
    <p:sldId id="370" r:id="rId88"/>
    <p:sldId id="311" r:id="rId89"/>
    <p:sldId id="371" r:id="rId90"/>
    <p:sldId id="317" r:id="rId91"/>
    <p:sldId id="313" r:id="rId92"/>
    <p:sldId id="315" r:id="rId93"/>
    <p:sldId id="334" r:id="rId94"/>
    <p:sldId id="329" r:id="rId95"/>
    <p:sldId id="372" r:id="rId96"/>
    <p:sldId id="373" r:id="rId97"/>
    <p:sldId id="374" r:id="rId98"/>
    <p:sldId id="375" r:id="rId99"/>
    <p:sldId id="376" r:id="rId100"/>
    <p:sldId id="314" r:id="rId101"/>
    <p:sldId id="267" r:id="rId102"/>
  </p:sldIdLst>
  <p:sldSz cx="9144000" cy="5143500" type="screen16x9"/>
  <p:notesSz cx="6858000" cy="9144000"/>
  <p:embeddedFontLst>
    <p:embeddedFont>
      <p:font typeface="Calibri" panose="020F0502020204030204" pitchFamily="34" charset="0"/>
      <p:regular r:id="rId105"/>
      <p:bold r:id="rId106"/>
      <p:italic r:id="rId107"/>
      <p:boldItalic r:id="rId108"/>
    </p:embeddedFont>
    <p:embeddedFont>
      <p:font typeface="Cutive Mono" pitchFamily="2" charset="77"/>
      <p:regular r:id="rId109"/>
    </p:embeddedFont>
    <p:embeddedFont>
      <p:font typeface="Open Sans" panose="020B0606030504020204" pitchFamily="34" charset="0"/>
      <p:regular r:id="rId110"/>
      <p:bold r:id="rId111"/>
      <p:italic r:id="rId112"/>
      <p:boldItalic r:id="rId113"/>
    </p:embeddedFont>
    <p:embeddedFont>
      <p:font typeface="Open Sans SemiBold" panose="020B0606030504020204" pitchFamily="34" charset="0"/>
      <p:bold r:id="rId114"/>
      <p:boldItalic r:id="rId1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7" autoAdjust="0"/>
    <p:restoredTop sz="95903" autoAdjust="0"/>
  </p:normalViewPr>
  <p:slideViewPr>
    <p:cSldViewPr snapToGrid="0">
      <p:cViewPr varScale="1">
        <p:scale>
          <a:sx n="97" d="100"/>
          <a:sy n="97" d="100"/>
        </p:scale>
        <p:origin x="200" y="9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8.fntdata"/><Relationship Id="rId16" Type="http://schemas.openxmlformats.org/officeDocument/2006/relationships/slide" Target="slides/slide12.xml"/><Relationship Id="rId107" Type="http://schemas.openxmlformats.org/officeDocument/2006/relationships/font" Target="fonts/font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9.fntdata"/><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font" Target="fonts/font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0.fntdata"/><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10/4/19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Software dependencies will be discussed in more depth in a later topic.</a:t>
            </a:r>
          </a:p>
        </p:txBody>
      </p:sp>
      <p:sp>
        <p:nvSpPr>
          <p:cNvPr id="4" name="Slide Number Placeholder 3"/>
          <p:cNvSpPr>
            <a:spLocks noGrp="1"/>
          </p:cNvSpPr>
          <p:nvPr>
            <p:ph type="sldNum" sz="quarter" idx="5"/>
          </p:nvPr>
        </p:nvSpPr>
        <p:spPr/>
        <p:txBody>
          <a:bodyPr/>
          <a:lstStyle/>
          <a:p>
            <a:fld id="{F0DDA35F-9E58-5D40-92C1-D8C7631003B0}" type="slidenum">
              <a:rPr lang="en-US" smtClean="0"/>
              <a:t>4</a:t>
            </a:fld>
            <a:endParaRPr lang="en-US" dirty="0"/>
          </a:p>
        </p:txBody>
      </p:sp>
    </p:spTree>
    <p:extLst>
      <p:ext uri="{BB962C8B-B14F-4D97-AF65-F5344CB8AC3E}">
        <p14:creationId xmlns:p14="http://schemas.microsoft.com/office/powerpoint/2010/main" val="402115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will learn more about configuring repositories in a later topic.</a:t>
            </a:r>
          </a:p>
        </p:txBody>
      </p:sp>
      <p:sp>
        <p:nvSpPr>
          <p:cNvPr id="4" name="Slide Number Placeholder 3"/>
          <p:cNvSpPr>
            <a:spLocks noGrp="1"/>
          </p:cNvSpPr>
          <p:nvPr>
            <p:ph type="sldNum" sz="quarter" idx="5"/>
          </p:nvPr>
        </p:nvSpPr>
        <p:spPr/>
        <p:txBody>
          <a:bodyPr/>
          <a:lstStyle/>
          <a:p>
            <a:fld id="{F0DDA35F-9E58-5D40-92C1-D8C7631003B0}" type="slidenum">
              <a:rPr lang="en-US" smtClean="0"/>
              <a:t>24</a:t>
            </a:fld>
            <a:endParaRPr lang="en-US" dirty="0"/>
          </a:p>
        </p:txBody>
      </p:sp>
    </p:spTree>
    <p:extLst>
      <p:ext uri="{BB962C8B-B14F-4D97-AF65-F5344CB8AC3E}">
        <p14:creationId xmlns:p14="http://schemas.microsoft.com/office/powerpoint/2010/main" val="246025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These steps are meant to get students acquainted with the package management lifecycle.</a:t>
            </a:r>
          </a:p>
        </p:txBody>
      </p:sp>
      <p:sp>
        <p:nvSpPr>
          <p:cNvPr id="4" name="Slide Number Placeholder 3"/>
          <p:cNvSpPr>
            <a:spLocks noGrp="1"/>
          </p:cNvSpPr>
          <p:nvPr>
            <p:ph type="sldNum" sz="quarter" idx="5"/>
          </p:nvPr>
        </p:nvSpPr>
        <p:spPr/>
        <p:txBody>
          <a:bodyPr/>
          <a:lstStyle/>
          <a:p>
            <a:fld id="{F0DDA35F-9E58-5D40-92C1-D8C7631003B0}" type="slidenum">
              <a:rPr lang="en-US" smtClean="0"/>
              <a:t>33</a:t>
            </a:fld>
            <a:endParaRPr lang="en-US" dirty="0"/>
          </a:p>
        </p:txBody>
      </p:sp>
    </p:spTree>
    <p:extLst>
      <p:ext uri="{BB962C8B-B14F-4D97-AF65-F5344CB8AC3E}">
        <p14:creationId xmlns:p14="http://schemas.microsoft.com/office/powerpoint/2010/main" val="3613022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students are curious, GPG checks are used to verify the authenticity of a repository.</a:t>
            </a:r>
          </a:p>
        </p:txBody>
      </p:sp>
      <p:sp>
        <p:nvSpPr>
          <p:cNvPr id="4" name="Slide Number Placeholder 3"/>
          <p:cNvSpPr>
            <a:spLocks noGrp="1"/>
          </p:cNvSpPr>
          <p:nvPr>
            <p:ph type="sldNum" sz="quarter" idx="5"/>
          </p:nvPr>
        </p:nvSpPr>
        <p:spPr/>
        <p:txBody>
          <a:bodyPr/>
          <a:lstStyle/>
          <a:p>
            <a:fld id="{F0DDA35F-9E58-5D40-92C1-D8C7631003B0}" type="slidenum">
              <a:rPr lang="en-US" smtClean="0"/>
              <a:t>49</a:t>
            </a:fld>
            <a:endParaRPr lang="en-US" dirty="0"/>
          </a:p>
        </p:txBody>
      </p:sp>
    </p:spTree>
    <p:extLst>
      <p:ext uri="{BB962C8B-B14F-4D97-AF65-F5344CB8AC3E}">
        <p14:creationId xmlns:p14="http://schemas.microsoft.com/office/powerpoint/2010/main" val="242032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disable </a:t>
            </a:r>
            <a:r>
              <a:rPr lang="en-US" dirty="0" err="1"/>
              <a:t>SELinux</a:t>
            </a:r>
            <a:r>
              <a:rPr lang="en-US" dirty="0"/>
              <a:t> here for classroom convenience. In a production environment, it's best practice to configure </a:t>
            </a:r>
            <a:r>
              <a:rPr lang="en-US" dirty="0" err="1"/>
              <a:t>SELinux</a:t>
            </a:r>
            <a:r>
              <a:rPr lang="en-US" dirty="0"/>
              <a:t> rather than disable it entirely.</a:t>
            </a:r>
          </a:p>
        </p:txBody>
      </p:sp>
      <p:sp>
        <p:nvSpPr>
          <p:cNvPr id="4" name="Slide Number Placeholder 3"/>
          <p:cNvSpPr>
            <a:spLocks noGrp="1"/>
          </p:cNvSpPr>
          <p:nvPr>
            <p:ph type="sldNum" sz="quarter" idx="5"/>
          </p:nvPr>
        </p:nvSpPr>
        <p:spPr/>
        <p:txBody>
          <a:bodyPr/>
          <a:lstStyle/>
          <a:p>
            <a:fld id="{F0DDA35F-9E58-5D40-92C1-D8C7631003B0}" type="slidenum">
              <a:rPr lang="en-US" smtClean="0"/>
              <a:t>58</a:t>
            </a:fld>
            <a:endParaRPr lang="en-US" dirty="0"/>
          </a:p>
        </p:txBody>
      </p:sp>
    </p:spTree>
    <p:extLst>
      <p:ext uri="{BB962C8B-B14F-4D97-AF65-F5344CB8AC3E}">
        <p14:creationId xmlns:p14="http://schemas.microsoft.com/office/powerpoint/2010/main" val="96650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File compression and archiving is discussed in more depth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64</a:t>
            </a:fld>
            <a:endParaRPr lang="en-US" dirty="0"/>
          </a:p>
        </p:txBody>
      </p:sp>
    </p:spTree>
    <p:extLst>
      <p:ext uri="{BB962C8B-B14F-4D97-AF65-F5344CB8AC3E}">
        <p14:creationId xmlns:p14="http://schemas.microsoft.com/office/powerpoint/2010/main" val="281067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Time permitting, consider demonstrating a software download site like </a:t>
            </a:r>
            <a:r>
              <a:rPr lang="en-US" dirty="0" err="1"/>
              <a:t>SourceForge</a:t>
            </a:r>
            <a:r>
              <a:rPr lang="en-US" dirty="0"/>
              <a:t> and how to acquire software from such a site.</a:t>
            </a:r>
          </a:p>
        </p:txBody>
      </p:sp>
      <p:sp>
        <p:nvSpPr>
          <p:cNvPr id="4" name="Slide Number Placeholder 3"/>
          <p:cNvSpPr>
            <a:spLocks noGrp="1"/>
          </p:cNvSpPr>
          <p:nvPr>
            <p:ph type="sldNum" sz="quarter" idx="5"/>
          </p:nvPr>
        </p:nvSpPr>
        <p:spPr/>
        <p:txBody>
          <a:bodyPr/>
          <a:lstStyle/>
          <a:p>
            <a:fld id="{F0DDA35F-9E58-5D40-92C1-D8C7631003B0}" type="slidenum">
              <a:rPr lang="en-US" smtClean="0"/>
              <a:t>71</a:t>
            </a:fld>
            <a:endParaRPr lang="en-US" dirty="0"/>
          </a:p>
        </p:txBody>
      </p:sp>
    </p:spTree>
    <p:extLst>
      <p:ext uri="{BB962C8B-B14F-4D97-AF65-F5344CB8AC3E}">
        <p14:creationId xmlns:p14="http://schemas.microsoft.com/office/powerpoint/2010/main" val="1963815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621039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415385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1310440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238164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287099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158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38362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33528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96167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97188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9445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09475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38331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68477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997242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647623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84481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195186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14512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93539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1304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81965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280843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67100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39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63330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0692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293927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162139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Packages and Software</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Identify Package Managers</a:t>
            </a:r>
          </a:p>
          <a:p>
            <a:r>
              <a:rPr lang="en-US" dirty="0">
                <a:solidFill>
                  <a:schemeClr val="tx1">
                    <a:lumMod val="85000"/>
                    <a:lumOff val="15000"/>
                  </a:schemeClr>
                </a:solidFill>
              </a:rPr>
              <a:t>Manage RPM Packages with YUM</a:t>
            </a:r>
          </a:p>
          <a:p>
            <a:r>
              <a:rPr lang="en-US" dirty="0">
                <a:solidFill>
                  <a:schemeClr val="tx1">
                    <a:lumMod val="85000"/>
                    <a:lumOff val="15000"/>
                  </a:schemeClr>
                </a:solidFill>
              </a:rPr>
              <a:t>Manage Debian Packages with APT</a:t>
            </a:r>
          </a:p>
          <a:p>
            <a:r>
              <a:rPr lang="en-US" dirty="0">
                <a:solidFill>
                  <a:schemeClr val="tx1">
                    <a:lumMod val="85000"/>
                    <a:lumOff val="15000"/>
                  </a:schemeClr>
                </a:solidFill>
              </a:rPr>
              <a:t>Configure Repositories</a:t>
            </a:r>
          </a:p>
          <a:p>
            <a:r>
              <a:rPr lang="en-US" dirty="0">
                <a:solidFill>
                  <a:schemeClr val="tx1">
                    <a:lumMod val="85000"/>
                    <a:lumOff val="15000"/>
                  </a:schemeClr>
                </a:solidFill>
              </a:rPr>
              <a:t>Acquire Software</a:t>
            </a:r>
          </a:p>
          <a:p>
            <a:r>
              <a:rPr lang="en-US" dirty="0">
                <a:solidFill>
                  <a:schemeClr val="tx1">
                    <a:lumMod val="85000"/>
                    <a:lumOff val="15000"/>
                  </a:schemeClr>
                </a:solidFill>
              </a:rPr>
              <a:t>Build Software from Source Code</a:t>
            </a:r>
          </a:p>
          <a:p>
            <a:r>
              <a:rPr lang="en-US" dirty="0">
                <a:solidFill>
                  <a:schemeClr val="tx1">
                    <a:lumMod val="85000"/>
                    <a:lumOff val="15000"/>
                  </a:schemeClr>
                </a:solidFill>
              </a:rPr>
              <a:t>Troubleshoot Software Dependency Issues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D3DDE8-5AE9-4895-BB00-DB80C7DBA7D7}"/>
              </a:ext>
            </a:extLst>
          </p:cNvPr>
          <p:cNvSpPr>
            <a:spLocks noGrp="1"/>
          </p:cNvSpPr>
          <p:nvPr>
            <p:ph type="body" sz="quarter" idx="13"/>
          </p:nvPr>
        </p:nvSpPr>
        <p:spPr/>
        <p:txBody>
          <a:bodyPr/>
          <a:lstStyle/>
          <a:p>
            <a:r>
              <a:rPr lang="en-US" dirty="0"/>
              <a:t>Discussing Package Managers</a:t>
            </a:r>
          </a:p>
        </p:txBody>
      </p:sp>
      <p:sp>
        <p:nvSpPr>
          <p:cNvPr id="3" name="Slide Number Placeholder 2">
            <a:extLst>
              <a:ext uri="{FF2B5EF4-FFF2-40B4-BE49-F238E27FC236}">
                <a16:creationId xmlns:a16="http://schemas.microsoft.com/office/drawing/2014/main" id="{080BE7A7-13FC-455C-AA4C-5248E63311B0}"/>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Tree>
    <p:extLst>
      <p:ext uri="{BB962C8B-B14F-4D97-AF65-F5344CB8AC3E}">
        <p14:creationId xmlns:p14="http://schemas.microsoft.com/office/powerpoint/2010/main" val="368298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8CEFA-6B7B-6240-BE78-9ABBD86AF114}"/>
              </a:ext>
            </a:extLst>
          </p:cNvPr>
          <p:cNvSpPr>
            <a:spLocks noGrp="1"/>
          </p:cNvSpPr>
          <p:nvPr>
            <p:ph idx="1"/>
          </p:nvPr>
        </p:nvSpPr>
        <p:spPr/>
        <p:txBody>
          <a:bodyPr/>
          <a:lstStyle/>
          <a:p>
            <a:r>
              <a:rPr lang="en-US" b="1" dirty="0"/>
              <a:t>Your company has standardized on CentOS as the corporate Linux distribution. You want the greatest amount of control over how programs are installed, where they are installed, and all install options. Which install method works best for your requirements?</a:t>
            </a:r>
          </a:p>
          <a:p>
            <a:endParaRPr lang="en-US" b="1" dirty="0"/>
          </a:p>
          <a:p>
            <a:r>
              <a:rPr lang="en-US" b="1" dirty="0"/>
              <a:t>ANSWER:</a:t>
            </a:r>
          </a:p>
          <a:p>
            <a:pPr lvl="1"/>
            <a:r>
              <a:rPr lang="en-US" dirty="0"/>
              <a:t>Installing from source gives administrators the greatest amount of control over options at compile time.</a:t>
            </a:r>
          </a:p>
          <a:p>
            <a:endParaRPr lang="en-US" dirty="0"/>
          </a:p>
        </p:txBody>
      </p:sp>
      <p:sp>
        <p:nvSpPr>
          <p:cNvPr id="3" name="Title 2">
            <a:extLst>
              <a:ext uri="{FF2B5EF4-FFF2-40B4-BE49-F238E27FC236}">
                <a16:creationId xmlns:a16="http://schemas.microsoft.com/office/drawing/2014/main" id="{EEE9D88E-B389-7744-A0F5-24B12CAA053B}"/>
              </a:ext>
            </a:extLst>
          </p:cNvPr>
          <p:cNvSpPr>
            <a:spLocks noGrp="1"/>
          </p:cNvSpPr>
          <p:nvPr>
            <p:ph type="title"/>
          </p:nvPr>
        </p:nvSpPr>
        <p:spPr/>
        <p:txBody>
          <a:bodyPr/>
          <a:lstStyle/>
          <a:p>
            <a:r>
              <a:rPr lang="en-US" dirty="0"/>
              <a:t>Activity 11-1: Discussing Package Managers</a:t>
            </a:r>
          </a:p>
        </p:txBody>
      </p:sp>
      <p:sp>
        <p:nvSpPr>
          <p:cNvPr id="4" name="Slide Number Placeholder 3">
            <a:extLst>
              <a:ext uri="{FF2B5EF4-FFF2-40B4-BE49-F238E27FC236}">
                <a16:creationId xmlns:a16="http://schemas.microsoft.com/office/drawing/2014/main" id="{F22F3F7C-39DD-3343-9D53-E1C1CBC5DE35}"/>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Tree>
    <p:extLst>
      <p:ext uri="{BB962C8B-B14F-4D97-AF65-F5344CB8AC3E}">
        <p14:creationId xmlns:p14="http://schemas.microsoft.com/office/powerpoint/2010/main" val="141107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8CEFA-6B7B-6240-BE78-9ABBD86AF114}"/>
              </a:ext>
            </a:extLst>
          </p:cNvPr>
          <p:cNvSpPr>
            <a:spLocks noGrp="1"/>
          </p:cNvSpPr>
          <p:nvPr>
            <p:ph idx="1"/>
          </p:nvPr>
        </p:nvSpPr>
        <p:spPr/>
        <p:txBody>
          <a:bodyPr/>
          <a:lstStyle/>
          <a:p>
            <a:r>
              <a:rPr lang="en-US" b="1" dirty="0"/>
              <a:t>You need to install the Apache web service on your new CentOS web server farm and you cannot decide between using a package manager and compiling. You look at both options thoroughly and decide that, for your current needs, installing via package manager will be adequate. Which package manager do you use to install Apache?</a:t>
            </a:r>
          </a:p>
          <a:p>
            <a:endParaRPr lang="en-US" b="1" dirty="0"/>
          </a:p>
          <a:p>
            <a:r>
              <a:rPr lang="en-US" b="1" dirty="0"/>
              <a:t>ANSWER:</a:t>
            </a:r>
          </a:p>
          <a:p>
            <a:pPr lvl="1"/>
            <a:r>
              <a:rPr lang="en-US" dirty="0"/>
              <a:t>CentOS is a Red Hat Enterprise Linux derivative and YUM is the preferred package manager to use.</a:t>
            </a:r>
          </a:p>
          <a:p>
            <a:endParaRPr lang="en-US" dirty="0"/>
          </a:p>
        </p:txBody>
      </p:sp>
      <p:sp>
        <p:nvSpPr>
          <p:cNvPr id="3" name="Title 2">
            <a:extLst>
              <a:ext uri="{FF2B5EF4-FFF2-40B4-BE49-F238E27FC236}">
                <a16:creationId xmlns:a16="http://schemas.microsoft.com/office/drawing/2014/main" id="{EEE9D88E-B389-7744-A0F5-24B12CAA053B}"/>
              </a:ext>
            </a:extLst>
          </p:cNvPr>
          <p:cNvSpPr>
            <a:spLocks noGrp="1"/>
          </p:cNvSpPr>
          <p:nvPr>
            <p:ph type="title"/>
          </p:nvPr>
        </p:nvSpPr>
        <p:spPr/>
        <p:txBody>
          <a:bodyPr/>
          <a:lstStyle/>
          <a:p>
            <a:r>
              <a:rPr lang="en-US" dirty="0"/>
              <a:t>Activity 11-1: Discussing Package Managers</a:t>
            </a:r>
          </a:p>
        </p:txBody>
      </p:sp>
      <p:sp>
        <p:nvSpPr>
          <p:cNvPr id="4" name="Slide Number Placeholder 3">
            <a:extLst>
              <a:ext uri="{FF2B5EF4-FFF2-40B4-BE49-F238E27FC236}">
                <a16:creationId xmlns:a16="http://schemas.microsoft.com/office/drawing/2014/main" id="{F22F3F7C-39DD-3343-9D53-E1C1CBC5DE35}"/>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Tree>
    <p:extLst>
      <p:ext uri="{BB962C8B-B14F-4D97-AF65-F5344CB8AC3E}">
        <p14:creationId xmlns:p14="http://schemas.microsoft.com/office/powerpoint/2010/main" val="645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8CEFA-6B7B-6240-BE78-9ABBD86AF114}"/>
              </a:ext>
            </a:extLst>
          </p:cNvPr>
          <p:cNvSpPr>
            <a:spLocks noGrp="1"/>
          </p:cNvSpPr>
          <p:nvPr>
            <p:ph idx="1"/>
          </p:nvPr>
        </p:nvSpPr>
        <p:spPr/>
        <p:txBody>
          <a:bodyPr/>
          <a:lstStyle/>
          <a:p>
            <a:r>
              <a:rPr lang="en-US" b="1" dirty="0"/>
              <a:t>Your development team at </a:t>
            </a:r>
            <a:r>
              <a:rPr lang="en-US" b="1" dirty="0" err="1"/>
              <a:t>Develetech</a:t>
            </a:r>
            <a:r>
              <a:rPr lang="en-US" b="1" dirty="0"/>
              <a:t> needs to modify some MySQL database software to optimize it for a database application. You have installed MySQL using YUM. What do you need to do to accommodate the modification need?</a:t>
            </a:r>
          </a:p>
          <a:p>
            <a:endParaRPr lang="en-US" b="1" dirty="0"/>
          </a:p>
          <a:p>
            <a:r>
              <a:rPr lang="en-US" b="1" dirty="0"/>
              <a:t>ANSWER:</a:t>
            </a:r>
          </a:p>
          <a:p>
            <a:pPr lvl="1"/>
            <a:r>
              <a:rPr lang="en-US" dirty="0"/>
              <a:t>Uninstall MySQL using YUM. Have the developers acquire the MySQL source code, modify it, and then you can compile and install the software manually.</a:t>
            </a:r>
          </a:p>
          <a:p>
            <a:endParaRPr lang="en-US" dirty="0"/>
          </a:p>
        </p:txBody>
      </p:sp>
      <p:sp>
        <p:nvSpPr>
          <p:cNvPr id="3" name="Title 2">
            <a:extLst>
              <a:ext uri="{FF2B5EF4-FFF2-40B4-BE49-F238E27FC236}">
                <a16:creationId xmlns:a16="http://schemas.microsoft.com/office/drawing/2014/main" id="{EEE9D88E-B389-7744-A0F5-24B12CAA053B}"/>
              </a:ext>
            </a:extLst>
          </p:cNvPr>
          <p:cNvSpPr>
            <a:spLocks noGrp="1"/>
          </p:cNvSpPr>
          <p:nvPr>
            <p:ph type="title"/>
          </p:nvPr>
        </p:nvSpPr>
        <p:spPr/>
        <p:txBody>
          <a:bodyPr/>
          <a:lstStyle/>
          <a:p>
            <a:r>
              <a:rPr lang="en-US" dirty="0"/>
              <a:t>Activity 11-1: Discussing Package Managers</a:t>
            </a:r>
          </a:p>
        </p:txBody>
      </p:sp>
      <p:sp>
        <p:nvSpPr>
          <p:cNvPr id="4" name="Slide Number Placeholder 3">
            <a:extLst>
              <a:ext uri="{FF2B5EF4-FFF2-40B4-BE49-F238E27FC236}">
                <a16:creationId xmlns:a16="http://schemas.microsoft.com/office/drawing/2014/main" id="{F22F3F7C-39DD-3343-9D53-E1C1CBC5DE35}"/>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Tree>
    <p:extLst>
      <p:ext uri="{BB962C8B-B14F-4D97-AF65-F5344CB8AC3E}">
        <p14:creationId xmlns:p14="http://schemas.microsoft.com/office/powerpoint/2010/main" val="17726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8CEFA-6B7B-6240-BE78-9ABBD86AF114}"/>
              </a:ext>
            </a:extLst>
          </p:cNvPr>
          <p:cNvSpPr>
            <a:spLocks noGrp="1"/>
          </p:cNvSpPr>
          <p:nvPr>
            <p:ph idx="1"/>
          </p:nvPr>
        </p:nvSpPr>
        <p:spPr/>
        <p:txBody>
          <a:bodyPr/>
          <a:lstStyle/>
          <a:p>
            <a:r>
              <a:rPr lang="en-US" b="1" dirty="0"/>
              <a:t>What is the purpose behind using a package manager to install software?</a:t>
            </a:r>
          </a:p>
          <a:p>
            <a:endParaRPr lang="en-US" b="1" dirty="0"/>
          </a:p>
          <a:p>
            <a:r>
              <a:rPr lang="en-US" b="1" dirty="0"/>
              <a:t>ANSWER:</a:t>
            </a:r>
          </a:p>
          <a:p>
            <a:pPr lvl="1"/>
            <a:r>
              <a:rPr lang="en-US" dirty="0"/>
              <a:t>Package managers make it much easier to install software, control what software is installed, manage software versions, and uninstall the software.</a:t>
            </a:r>
          </a:p>
          <a:p>
            <a:endParaRPr lang="en-US" dirty="0"/>
          </a:p>
        </p:txBody>
      </p:sp>
      <p:sp>
        <p:nvSpPr>
          <p:cNvPr id="3" name="Title 2">
            <a:extLst>
              <a:ext uri="{FF2B5EF4-FFF2-40B4-BE49-F238E27FC236}">
                <a16:creationId xmlns:a16="http://schemas.microsoft.com/office/drawing/2014/main" id="{EEE9D88E-B389-7744-A0F5-24B12CAA053B}"/>
              </a:ext>
            </a:extLst>
          </p:cNvPr>
          <p:cNvSpPr>
            <a:spLocks noGrp="1"/>
          </p:cNvSpPr>
          <p:nvPr>
            <p:ph type="title"/>
          </p:nvPr>
        </p:nvSpPr>
        <p:spPr/>
        <p:txBody>
          <a:bodyPr/>
          <a:lstStyle/>
          <a:p>
            <a:r>
              <a:rPr lang="en-US" dirty="0"/>
              <a:t>Activity 11-1: Discussing Package Managers</a:t>
            </a:r>
          </a:p>
        </p:txBody>
      </p:sp>
      <p:sp>
        <p:nvSpPr>
          <p:cNvPr id="4" name="Slide Number Placeholder 3">
            <a:extLst>
              <a:ext uri="{FF2B5EF4-FFF2-40B4-BE49-F238E27FC236}">
                <a16:creationId xmlns:a16="http://schemas.microsoft.com/office/drawing/2014/main" id="{F22F3F7C-39DD-3343-9D53-E1C1CBC5DE35}"/>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Tree>
    <p:extLst>
      <p:ext uri="{BB962C8B-B14F-4D97-AF65-F5344CB8AC3E}">
        <p14:creationId xmlns:p14="http://schemas.microsoft.com/office/powerpoint/2010/main" val="38369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8CEFA-6B7B-6240-BE78-9ABBD86AF114}"/>
              </a:ext>
            </a:extLst>
          </p:cNvPr>
          <p:cNvSpPr>
            <a:spLocks noGrp="1"/>
          </p:cNvSpPr>
          <p:nvPr>
            <p:ph idx="1"/>
          </p:nvPr>
        </p:nvSpPr>
        <p:spPr/>
        <p:txBody>
          <a:bodyPr/>
          <a:lstStyle/>
          <a:p>
            <a:r>
              <a:rPr lang="en-US" b="1" dirty="0"/>
              <a:t>You have used Red Hat Enterprise Linux and some of its derivative distributions, but you want to try a Debian-based distribution because of the APT package manager. Aside from Debian itself, what are some common Debian-based distributions you can choose from?</a:t>
            </a:r>
          </a:p>
          <a:p>
            <a:endParaRPr lang="en-US" b="1" dirty="0"/>
          </a:p>
          <a:p>
            <a:r>
              <a:rPr lang="en-US" b="1" dirty="0"/>
              <a:t>ANSWER:</a:t>
            </a:r>
          </a:p>
          <a:p>
            <a:pPr lvl="1"/>
            <a:r>
              <a:rPr lang="en-US" dirty="0"/>
              <a:t>Ubuntu, Linux Mint, Kali Linux, </a:t>
            </a:r>
            <a:r>
              <a:rPr lang="en-US" dirty="0" err="1"/>
              <a:t>SteamOS</a:t>
            </a:r>
            <a:r>
              <a:rPr lang="en-US" dirty="0"/>
              <a:t>, and openSUSE are all common Debian-based distributions available to you that use APT for software installation.</a:t>
            </a:r>
          </a:p>
        </p:txBody>
      </p:sp>
      <p:sp>
        <p:nvSpPr>
          <p:cNvPr id="3" name="Title 2">
            <a:extLst>
              <a:ext uri="{FF2B5EF4-FFF2-40B4-BE49-F238E27FC236}">
                <a16:creationId xmlns:a16="http://schemas.microsoft.com/office/drawing/2014/main" id="{EEE9D88E-B389-7744-A0F5-24B12CAA053B}"/>
              </a:ext>
            </a:extLst>
          </p:cNvPr>
          <p:cNvSpPr>
            <a:spLocks noGrp="1"/>
          </p:cNvSpPr>
          <p:nvPr>
            <p:ph type="title"/>
          </p:nvPr>
        </p:nvSpPr>
        <p:spPr/>
        <p:txBody>
          <a:bodyPr/>
          <a:lstStyle/>
          <a:p>
            <a:r>
              <a:rPr lang="en-US" dirty="0"/>
              <a:t>Activity 11-1: Discussing Package Managers</a:t>
            </a:r>
          </a:p>
        </p:txBody>
      </p:sp>
      <p:sp>
        <p:nvSpPr>
          <p:cNvPr id="4" name="Slide Number Placeholder 3">
            <a:extLst>
              <a:ext uri="{FF2B5EF4-FFF2-40B4-BE49-F238E27FC236}">
                <a16:creationId xmlns:a16="http://schemas.microsoft.com/office/drawing/2014/main" id="{F22F3F7C-39DD-3343-9D53-E1C1CBC5DE35}"/>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Tree>
    <p:extLst>
      <p:ext uri="{BB962C8B-B14F-4D97-AF65-F5344CB8AC3E}">
        <p14:creationId xmlns:p14="http://schemas.microsoft.com/office/powerpoint/2010/main" val="4488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F0C4398-6FAA-4703-92D7-9DA65576FD67}"/>
              </a:ext>
            </a:extLst>
          </p:cNvPr>
          <p:cNvSpPr>
            <a:spLocks noGrp="1"/>
          </p:cNvSpPr>
          <p:nvPr>
            <p:ph idx="1"/>
          </p:nvPr>
        </p:nvSpPr>
        <p:spPr/>
        <p:txBody>
          <a:bodyPr/>
          <a:lstStyle/>
          <a:p>
            <a:r>
              <a:rPr lang="en-US" dirty="0"/>
              <a:t>Develetech will use CentOS and Ubuntu servers.</a:t>
            </a:r>
          </a:p>
          <a:p>
            <a:r>
              <a:rPr lang="en-US" dirty="0"/>
              <a:t>You need to configure package management solutions for both.</a:t>
            </a:r>
          </a:p>
          <a:p>
            <a:r>
              <a:rPr lang="en-US" dirty="0"/>
              <a:t>You'll decide which are most appropriate.</a:t>
            </a:r>
          </a:p>
        </p:txBody>
      </p:sp>
      <p:sp>
        <p:nvSpPr>
          <p:cNvPr id="5" name="Title 4">
            <a:extLst>
              <a:ext uri="{FF2B5EF4-FFF2-40B4-BE49-F238E27FC236}">
                <a16:creationId xmlns:a16="http://schemas.microsoft.com/office/drawing/2014/main" id="{C8B738B2-9F2D-41D6-8291-94B58604F849}"/>
              </a:ext>
            </a:extLst>
          </p:cNvPr>
          <p:cNvSpPr>
            <a:spLocks noGrp="1"/>
          </p:cNvSpPr>
          <p:nvPr>
            <p:ph type="title"/>
          </p:nvPr>
        </p:nvSpPr>
        <p:spPr/>
        <p:txBody>
          <a:bodyPr/>
          <a:lstStyle/>
          <a:p>
            <a:r>
              <a:rPr lang="en-US" dirty="0"/>
              <a:t>Activity: Identifying Package Managers</a:t>
            </a:r>
          </a:p>
        </p:txBody>
      </p:sp>
      <p:sp>
        <p:nvSpPr>
          <p:cNvPr id="3" name="Slide Number Placeholder 2">
            <a:extLst>
              <a:ext uri="{FF2B5EF4-FFF2-40B4-BE49-F238E27FC236}">
                <a16:creationId xmlns:a16="http://schemas.microsoft.com/office/drawing/2014/main" id="{336AF690-DA2F-4CB6-929E-3689146F6F9D}"/>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Tree>
    <p:extLst>
      <p:ext uri="{BB962C8B-B14F-4D97-AF65-F5344CB8AC3E}">
        <p14:creationId xmlns:p14="http://schemas.microsoft.com/office/powerpoint/2010/main" val="339896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26B4-887F-064A-9E84-DE43D1EC51A7}"/>
              </a:ext>
            </a:extLst>
          </p:cNvPr>
          <p:cNvSpPr>
            <a:spLocks noGrp="1"/>
          </p:cNvSpPr>
          <p:nvPr>
            <p:ph type="title"/>
          </p:nvPr>
        </p:nvSpPr>
        <p:spPr/>
        <p:txBody>
          <a:bodyPr/>
          <a:lstStyle/>
          <a:p>
            <a:r>
              <a:rPr lang="en-US" dirty="0"/>
              <a:t>Topic B: Manage RPM Packages with YUM</a:t>
            </a:r>
          </a:p>
        </p:txBody>
      </p:sp>
      <p:sp>
        <p:nvSpPr>
          <p:cNvPr id="3" name="Slide Number Placeholder 2">
            <a:extLst>
              <a:ext uri="{FF2B5EF4-FFF2-40B4-BE49-F238E27FC236}">
                <a16:creationId xmlns:a16="http://schemas.microsoft.com/office/drawing/2014/main" id="{B52141E9-C544-274E-ABE8-DADD698F2AC1}"/>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
        <p:nvSpPr>
          <p:cNvPr id="4" name="Content Placeholder 3">
            <a:extLst>
              <a:ext uri="{FF2B5EF4-FFF2-40B4-BE49-F238E27FC236}">
                <a16:creationId xmlns:a16="http://schemas.microsoft.com/office/drawing/2014/main" id="{E917BD6F-C89A-0C48-BBBF-C186EEB7AF30}"/>
              </a:ext>
            </a:extLst>
          </p:cNvPr>
          <p:cNvSpPr>
            <a:spLocks noGrp="1"/>
          </p:cNvSpPr>
          <p:nvPr>
            <p:ph idx="1"/>
          </p:nvPr>
        </p:nvSpPr>
        <p:spPr>
          <a:xfrm>
            <a:off x="1055012" y="825087"/>
            <a:ext cx="7747064" cy="3477408"/>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241" y="82508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969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5581E0-916B-4569-948A-95FF2DF55152}"/>
              </a:ext>
            </a:extLst>
          </p:cNvPr>
          <p:cNvSpPr>
            <a:spLocks noGrp="1"/>
          </p:cNvSpPr>
          <p:nvPr>
            <p:ph type="title"/>
          </p:nvPr>
        </p:nvSpPr>
        <p:spPr/>
        <p:txBody>
          <a:bodyPr/>
          <a:lstStyle/>
          <a:p>
            <a:r>
              <a:rPr lang="en-US" dirty="0"/>
              <a:t>The </a:t>
            </a:r>
            <a:r>
              <a:rPr lang="en-US" dirty="0">
                <a:latin typeface="Cutive Mono" panose="020B0604020202020204" charset="0"/>
              </a:rPr>
              <a:t>rpm</a:t>
            </a:r>
            <a:r>
              <a:rPr lang="en-US" dirty="0"/>
              <a:t> Command (Slide 1 of 2)</a:t>
            </a:r>
          </a:p>
        </p:txBody>
      </p:sp>
      <p:sp>
        <p:nvSpPr>
          <p:cNvPr id="4" name="Slide Number Placeholder 3">
            <a:extLst>
              <a:ext uri="{FF2B5EF4-FFF2-40B4-BE49-F238E27FC236}">
                <a16:creationId xmlns:a16="http://schemas.microsoft.com/office/drawing/2014/main" id="{F9A6CBA0-4C9D-42B9-9058-81A13BCF1BF7}"/>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
        <p:nvSpPr>
          <p:cNvPr id="6" name="Content Placeholder 5">
            <a:extLst>
              <a:ext uri="{FF2B5EF4-FFF2-40B4-BE49-F238E27FC236}">
                <a16:creationId xmlns:a16="http://schemas.microsoft.com/office/drawing/2014/main" id="{0F62A752-F9FB-4F28-AB24-4A8591E26CFA}"/>
              </a:ext>
            </a:extLst>
          </p:cNvPr>
          <p:cNvSpPr>
            <a:spLocks noGrp="1"/>
          </p:cNvSpPr>
          <p:nvPr>
            <p:ph idx="1"/>
          </p:nvPr>
        </p:nvSpPr>
        <p:spPr/>
        <p:txBody>
          <a:bodyPr/>
          <a:lstStyle/>
          <a:p>
            <a:r>
              <a:rPr lang="en-US" dirty="0"/>
              <a:t>Manages RPM packages.</a:t>
            </a:r>
          </a:p>
        </p:txBody>
      </p:sp>
      <p:graphicFrame>
        <p:nvGraphicFramePr>
          <p:cNvPr id="7" name="Group 23">
            <a:extLst>
              <a:ext uri="{FF2B5EF4-FFF2-40B4-BE49-F238E27FC236}">
                <a16:creationId xmlns:a16="http://schemas.microsoft.com/office/drawing/2014/main" id="{21BFDBE7-D752-484D-9125-7E7429FDC10D}"/>
              </a:ext>
            </a:extLst>
          </p:cNvPr>
          <p:cNvGraphicFramePr>
            <a:graphicFrameLocks noGrp="1"/>
          </p:cNvGraphicFramePr>
          <p:nvPr>
            <p:extLst>
              <p:ext uri="{D42A27DB-BD31-4B8C-83A1-F6EECF244321}">
                <p14:modId xmlns:p14="http://schemas.microsoft.com/office/powerpoint/2010/main" val="2005989522"/>
              </p:ext>
            </p:extLst>
          </p:nvPr>
        </p:nvGraphicFramePr>
        <p:xfrm>
          <a:off x="1194478" y="1697879"/>
          <a:ext cx="6750464" cy="2465274"/>
        </p:xfrm>
        <a:graphic>
          <a:graphicData uri="http://schemas.openxmlformats.org/drawingml/2006/table">
            <a:tbl>
              <a:tblPr/>
              <a:tblGrid>
                <a:gridCol w="2077452">
                  <a:extLst>
                    <a:ext uri="{9D8B030D-6E8A-4147-A177-3AD203B41FA5}">
                      <a16:colId xmlns:a16="http://schemas.microsoft.com/office/drawing/2014/main" val="20000"/>
                    </a:ext>
                  </a:extLst>
                </a:gridCol>
                <a:gridCol w="4673012">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Install the specified software.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Uninstall the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verbose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Print hash marks as a progress bar.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84251626"/>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Verify software components of package exist.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65024065"/>
                  </a:ext>
                </a:extLst>
              </a:tr>
            </a:tbl>
          </a:graphicData>
        </a:graphic>
      </p:graphicFrame>
    </p:spTree>
    <p:extLst>
      <p:ext uri="{BB962C8B-B14F-4D97-AF65-F5344CB8AC3E}">
        <p14:creationId xmlns:p14="http://schemas.microsoft.com/office/powerpoint/2010/main" val="1499699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900354-6CE3-4AB0-915C-8E6DFBC64BC5}"/>
              </a:ext>
            </a:extLst>
          </p:cNvPr>
          <p:cNvSpPr>
            <a:spLocks noGrp="1"/>
          </p:cNvSpPr>
          <p:nvPr>
            <p:ph type="title"/>
          </p:nvPr>
        </p:nvSpPr>
        <p:spPr/>
        <p:txBody>
          <a:bodyPr/>
          <a:lstStyle/>
          <a:p>
            <a:r>
              <a:rPr lang="en-US" dirty="0"/>
              <a:t>The </a:t>
            </a:r>
            <a:r>
              <a:rPr lang="en-US" dirty="0">
                <a:latin typeface="Cutive Mono" panose="020B0604020202020204" charset="0"/>
              </a:rPr>
              <a:t>rpm</a:t>
            </a:r>
            <a:r>
              <a:rPr lang="en-US" dirty="0"/>
              <a:t> Command (Slide 2 of 2)</a:t>
            </a:r>
          </a:p>
        </p:txBody>
      </p:sp>
      <p:sp>
        <p:nvSpPr>
          <p:cNvPr id="3" name="Slide Number Placeholder 2">
            <a:extLst>
              <a:ext uri="{FF2B5EF4-FFF2-40B4-BE49-F238E27FC236}">
                <a16:creationId xmlns:a16="http://schemas.microsoft.com/office/drawing/2014/main" id="{42AA7F54-6B0B-4015-ADF5-D9495576CBA1}"/>
              </a:ext>
            </a:extLst>
          </p:cNvPr>
          <p:cNvSpPr>
            <a:spLocks noGrp="1"/>
          </p:cNvSpPr>
          <p:nvPr>
            <p:ph type="sldNum" sz="quarter" idx="4"/>
          </p:nvPr>
        </p:nvSpPr>
        <p:spPr/>
        <p:txBody>
          <a:bodyPr/>
          <a:lstStyle/>
          <a:p>
            <a:fld id="{2066355A-084C-D24E-9AD2-7E4FC41EA627}" type="slidenum">
              <a:rPr lang="en-US" smtClean="0"/>
              <a:pPr/>
              <a:t>19</a:t>
            </a:fld>
            <a:endParaRPr lang="en-US" dirty="0"/>
          </a:p>
        </p:txBody>
      </p:sp>
      <p:pic>
        <p:nvPicPr>
          <p:cNvPr id="4" name="Picture 3">
            <a:extLst>
              <a:ext uri="{FF2B5EF4-FFF2-40B4-BE49-F238E27FC236}">
                <a16:creationId xmlns:a16="http://schemas.microsoft.com/office/drawing/2014/main" id="{28781685-D9F0-4423-9DA1-2EC695FCFFB7}"/>
              </a:ext>
            </a:extLst>
          </p:cNvPr>
          <p:cNvPicPr>
            <a:picLocks noChangeAspect="1"/>
          </p:cNvPicPr>
          <p:nvPr/>
        </p:nvPicPr>
        <p:blipFill>
          <a:blip r:embed="rId2"/>
          <a:stretch>
            <a:fillRect/>
          </a:stretch>
        </p:blipFill>
        <p:spPr>
          <a:xfrm>
            <a:off x="1183102" y="1033229"/>
            <a:ext cx="6777797" cy="3282097"/>
          </a:xfrm>
          <a:prstGeom prst="rect">
            <a:avLst/>
          </a:prstGeom>
        </p:spPr>
      </p:pic>
    </p:spTree>
    <p:extLst>
      <p:ext uri="{BB962C8B-B14F-4D97-AF65-F5344CB8AC3E}">
        <p14:creationId xmlns:p14="http://schemas.microsoft.com/office/powerpoint/2010/main" val="75664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DB44-6552-F045-81EB-2B80D008A650}"/>
              </a:ext>
            </a:extLst>
          </p:cNvPr>
          <p:cNvSpPr>
            <a:spLocks noGrp="1"/>
          </p:cNvSpPr>
          <p:nvPr>
            <p:ph type="title"/>
          </p:nvPr>
        </p:nvSpPr>
        <p:spPr/>
        <p:txBody>
          <a:bodyPr/>
          <a:lstStyle/>
          <a:p>
            <a:r>
              <a:rPr lang="en-US" dirty="0"/>
              <a:t>Topic A: Identify Package Managers</a:t>
            </a:r>
          </a:p>
        </p:txBody>
      </p:sp>
      <p:sp>
        <p:nvSpPr>
          <p:cNvPr id="3" name="Slide Number Placeholder 2">
            <a:extLst>
              <a:ext uri="{FF2B5EF4-FFF2-40B4-BE49-F238E27FC236}">
                <a16:creationId xmlns:a16="http://schemas.microsoft.com/office/drawing/2014/main" id="{1A1CCB2C-97DF-8E47-B651-DD0CE28809F1}"/>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6BA84F6C-5615-8E4D-A783-A7B88C49D3D5}"/>
              </a:ext>
            </a:extLst>
          </p:cNvPr>
          <p:cNvSpPr>
            <a:spLocks noGrp="1"/>
          </p:cNvSpPr>
          <p:nvPr>
            <p:ph idx="1"/>
          </p:nvPr>
        </p:nvSpPr>
        <p:spPr>
          <a:xfrm>
            <a:off x="999617" y="708492"/>
            <a:ext cx="7802459" cy="3594003"/>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6847" y="708492"/>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7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012B-3D7A-4D49-A289-B68CD5146C11}"/>
              </a:ext>
            </a:extLst>
          </p:cNvPr>
          <p:cNvSpPr>
            <a:spLocks noGrp="1"/>
          </p:cNvSpPr>
          <p:nvPr>
            <p:ph type="title"/>
          </p:nvPr>
        </p:nvSpPr>
        <p:spPr/>
        <p:txBody>
          <a:bodyPr/>
          <a:lstStyle/>
          <a:p>
            <a:r>
              <a:rPr lang="en-US" dirty="0"/>
              <a:t>RPM Querying (Slide 1 of 2)</a:t>
            </a:r>
          </a:p>
        </p:txBody>
      </p:sp>
      <p:sp>
        <p:nvSpPr>
          <p:cNvPr id="3" name="Slide Number Placeholder 2">
            <a:extLst>
              <a:ext uri="{FF2B5EF4-FFF2-40B4-BE49-F238E27FC236}">
                <a16:creationId xmlns:a16="http://schemas.microsoft.com/office/drawing/2014/main" id="{BA41FB06-D11C-4FFF-B043-1772264E6B3F}"/>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4" name="Content Placeholder 3">
            <a:extLst>
              <a:ext uri="{FF2B5EF4-FFF2-40B4-BE49-F238E27FC236}">
                <a16:creationId xmlns:a16="http://schemas.microsoft.com/office/drawing/2014/main" id="{DBB0B5DB-D2B4-41DC-BA69-002B53310474}"/>
              </a:ext>
            </a:extLst>
          </p:cNvPr>
          <p:cNvSpPr>
            <a:spLocks noGrp="1"/>
          </p:cNvSpPr>
          <p:nvPr>
            <p:ph idx="1"/>
          </p:nvPr>
        </p:nvSpPr>
        <p:spPr/>
        <p:txBody>
          <a:bodyPr/>
          <a:lstStyle/>
          <a:p>
            <a:r>
              <a:rPr lang="en-US" dirty="0"/>
              <a:t>Use to maintain a database of software info.</a:t>
            </a:r>
          </a:p>
        </p:txBody>
      </p:sp>
      <p:graphicFrame>
        <p:nvGraphicFramePr>
          <p:cNvPr id="5" name="Group 23">
            <a:extLst>
              <a:ext uri="{FF2B5EF4-FFF2-40B4-BE49-F238E27FC236}">
                <a16:creationId xmlns:a16="http://schemas.microsoft.com/office/drawing/2014/main" id="{06B02EE6-648C-4086-8204-DD51DBAF82D1}"/>
              </a:ext>
            </a:extLst>
          </p:cNvPr>
          <p:cNvGraphicFramePr>
            <a:graphicFrameLocks noGrp="1"/>
          </p:cNvGraphicFramePr>
          <p:nvPr>
            <p:extLst>
              <p:ext uri="{D42A27DB-BD31-4B8C-83A1-F6EECF244321}">
                <p14:modId xmlns:p14="http://schemas.microsoft.com/office/powerpoint/2010/main" val="4256729968"/>
              </p:ext>
            </p:extLst>
          </p:nvPr>
        </p:nvGraphicFramePr>
        <p:xfrm>
          <a:off x="1426429" y="1942384"/>
          <a:ext cx="6286561" cy="1643516"/>
        </p:xfrm>
        <a:graphic>
          <a:graphicData uri="http://schemas.openxmlformats.org/drawingml/2006/table">
            <a:tbl>
              <a:tblPr/>
              <a:tblGrid>
                <a:gridCol w="2415656">
                  <a:extLst>
                    <a:ext uri="{9D8B030D-6E8A-4147-A177-3AD203B41FA5}">
                      <a16:colId xmlns:a16="http://schemas.microsoft.com/office/drawing/2014/main" val="20000"/>
                    </a:ext>
                  </a:extLst>
                </a:gridCol>
                <a:gridCol w="3870905">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rpm -qa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List all installed software.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rpm -qi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List information about a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rpm -qc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configuration files for a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001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1FA7C2-6818-4138-9401-D6B46D4931A2}"/>
              </a:ext>
            </a:extLst>
          </p:cNvPr>
          <p:cNvSpPr>
            <a:spLocks noGrp="1"/>
          </p:cNvSpPr>
          <p:nvPr>
            <p:ph type="title"/>
          </p:nvPr>
        </p:nvSpPr>
        <p:spPr/>
        <p:txBody>
          <a:bodyPr/>
          <a:lstStyle/>
          <a:p>
            <a:r>
              <a:rPr lang="en-US" dirty="0"/>
              <a:t>RPM Querying (Slide 2 of 2)</a:t>
            </a:r>
          </a:p>
        </p:txBody>
      </p:sp>
      <p:sp>
        <p:nvSpPr>
          <p:cNvPr id="3" name="Slide Number Placeholder 2">
            <a:extLst>
              <a:ext uri="{FF2B5EF4-FFF2-40B4-BE49-F238E27FC236}">
                <a16:creationId xmlns:a16="http://schemas.microsoft.com/office/drawing/2014/main" id="{9B24B535-5936-48D4-B168-7899CDD843AD}"/>
              </a:ext>
            </a:extLst>
          </p:cNvPr>
          <p:cNvSpPr>
            <a:spLocks noGrp="1"/>
          </p:cNvSpPr>
          <p:nvPr>
            <p:ph type="sldNum" sz="quarter" idx="4"/>
          </p:nvPr>
        </p:nvSpPr>
        <p:spPr/>
        <p:txBody>
          <a:bodyPr/>
          <a:lstStyle/>
          <a:p>
            <a:fld id="{2066355A-084C-D24E-9AD2-7E4FC41EA627}" type="slidenum">
              <a:rPr lang="en-US" smtClean="0"/>
              <a:pPr/>
              <a:t>21</a:t>
            </a:fld>
            <a:endParaRPr lang="en-US" dirty="0"/>
          </a:p>
        </p:txBody>
      </p:sp>
      <p:pic>
        <p:nvPicPr>
          <p:cNvPr id="4" name="Picture 3">
            <a:extLst>
              <a:ext uri="{FF2B5EF4-FFF2-40B4-BE49-F238E27FC236}">
                <a16:creationId xmlns:a16="http://schemas.microsoft.com/office/drawing/2014/main" id="{624D711B-8C0F-49E1-ADF4-C0CA7B29DAD4}"/>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2140504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9FC6-B178-41C0-8C21-922740E7104B}"/>
              </a:ext>
            </a:extLst>
          </p:cNvPr>
          <p:cNvSpPr>
            <a:spLocks noGrp="1"/>
          </p:cNvSpPr>
          <p:nvPr>
            <p:ph type="title"/>
          </p:nvPr>
        </p:nvSpPr>
        <p:spPr/>
        <p:txBody>
          <a:bodyPr/>
          <a:lstStyle/>
          <a:p>
            <a:r>
              <a:rPr lang="en-US" dirty="0"/>
              <a:t>RPM Verification</a:t>
            </a:r>
          </a:p>
        </p:txBody>
      </p:sp>
      <p:sp>
        <p:nvSpPr>
          <p:cNvPr id="3" name="Slide Number Placeholder 2">
            <a:extLst>
              <a:ext uri="{FF2B5EF4-FFF2-40B4-BE49-F238E27FC236}">
                <a16:creationId xmlns:a16="http://schemas.microsoft.com/office/drawing/2014/main" id="{DEB3A3C3-C633-4BB3-9428-6415B39D6C4B}"/>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
        <p:nvSpPr>
          <p:cNvPr id="4" name="Content Placeholder 3">
            <a:extLst>
              <a:ext uri="{FF2B5EF4-FFF2-40B4-BE49-F238E27FC236}">
                <a16:creationId xmlns:a16="http://schemas.microsoft.com/office/drawing/2014/main" id="{08C7C478-082A-45DC-9326-4B6FF4BC5E7A}"/>
              </a:ext>
            </a:extLst>
          </p:cNvPr>
          <p:cNvSpPr>
            <a:spLocks noGrp="1"/>
          </p:cNvSpPr>
          <p:nvPr>
            <p:ph idx="1"/>
          </p:nvPr>
        </p:nvSpPr>
        <p:spPr/>
        <p:txBody>
          <a:bodyPr/>
          <a:lstStyle/>
          <a:p>
            <a:r>
              <a:rPr lang="en-US" dirty="0"/>
              <a:t>Checks if installed components match what should be installed.</a:t>
            </a:r>
          </a:p>
          <a:p>
            <a:r>
              <a:rPr lang="en-US" dirty="0"/>
              <a:t>Used in troubleshooting to ensure package is installed and valid.</a:t>
            </a:r>
          </a:p>
        </p:txBody>
      </p:sp>
    </p:spTree>
    <p:extLst>
      <p:ext uri="{BB962C8B-B14F-4D97-AF65-F5344CB8AC3E}">
        <p14:creationId xmlns:p14="http://schemas.microsoft.com/office/powerpoint/2010/main" val="1765604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CDAB-8E22-4967-A1B1-8AC7B02074CF}"/>
              </a:ext>
            </a:extLst>
          </p:cNvPr>
          <p:cNvSpPr>
            <a:spLocks noGrp="1"/>
          </p:cNvSpPr>
          <p:nvPr>
            <p:ph type="title"/>
          </p:nvPr>
        </p:nvSpPr>
        <p:spPr/>
        <p:txBody>
          <a:bodyPr/>
          <a:lstStyle/>
          <a:p>
            <a:r>
              <a:rPr lang="en-US" dirty="0"/>
              <a:t>RPM Upgrades</a:t>
            </a:r>
          </a:p>
        </p:txBody>
      </p:sp>
      <p:sp>
        <p:nvSpPr>
          <p:cNvPr id="3" name="Slide Number Placeholder 2">
            <a:extLst>
              <a:ext uri="{FF2B5EF4-FFF2-40B4-BE49-F238E27FC236}">
                <a16:creationId xmlns:a16="http://schemas.microsoft.com/office/drawing/2014/main" id="{FE567A4B-7E2B-4280-9A19-0957104403CC}"/>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
        <p:nvSpPr>
          <p:cNvPr id="4" name="Content Placeholder 3">
            <a:extLst>
              <a:ext uri="{FF2B5EF4-FFF2-40B4-BE49-F238E27FC236}">
                <a16:creationId xmlns:a16="http://schemas.microsoft.com/office/drawing/2014/main" id="{A4FB89A2-B7FC-4B24-86F0-6171D6741DEF}"/>
              </a:ext>
            </a:extLst>
          </p:cNvPr>
          <p:cNvSpPr>
            <a:spLocks noGrp="1"/>
          </p:cNvSpPr>
          <p:nvPr>
            <p:ph idx="1"/>
          </p:nvPr>
        </p:nvSpPr>
        <p:spPr/>
        <p:txBody>
          <a:bodyPr/>
          <a:lstStyle/>
          <a:p>
            <a:r>
              <a:rPr lang="en-US" dirty="0">
                <a:latin typeface="Cutive Mono" panose="020B0604020202020204" charset="0"/>
              </a:rPr>
              <a:t>-U</a:t>
            </a:r>
            <a:r>
              <a:rPr lang="en-US" dirty="0"/>
              <a:t> option upgrades installed package.</a:t>
            </a:r>
          </a:p>
          <a:p>
            <a:pPr lvl="1"/>
            <a:r>
              <a:rPr lang="en-US" dirty="0"/>
              <a:t>Installs package if it isn't already.</a:t>
            </a:r>
          </a:p>
          <a:p>
            <a:r>
              <a:rPr lang="en-US" dirty="0">
                <a:latin typeface="Cutive Mono" panose="020B0604020202020204" charset="0"/>
              </a:rPr>
              <a:t>-F</a:t>
            </a:r>
            <a:r>
              <a:rPr lang="en-US" dirty="0"/>
              <a:t> option freshens installed package.</a:t>
            </a:r>
          </a:p>
          <a:p>
            <a:pPr lvl="1"/>
            <a:r>
              <a:rPr lang="en-US" dirty="0"/>
              <a:t>Upgrades but doesn't install package if it isn't already.</a:t>
            </a:r>
          </a:p>
        </p:txBody>
      </p:sp>
    </p:spTree>
    <p:extLst>
      <p:ext uri="{BB962C8B-B14F-4D97-AF65-F5344CB8AC3E}">
        <p14:creationId xmlns:p14="http://schemas.microsoft.com/office/powerpoint/2010/main" val="368856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5D76-EF89-4763-A9A7-A21C4DAE9B4B}"/>
              </a:ext>
            </a:extLst>
          </p:cNvPr>
          <p:cNvSpPr>
            <a:spLocks noGrp="1"/>
          </p:cNvSpPr>
          <p:nvPr>
            <p:ph type="title"/>
          </p:nvPr>
        </p:nvSpPr>
        <p:spPr/>
        <p:txBody>
          <a:bodyPr/>
          <a:lstStyle/>
          <a:p>
            <a:r>
              <a:rPr lang="en-US" dirty="0"/>
              <a:t>The </a:t>
            </a:r>
            <a:r>
              <a:rPr lang="en-US" dirty="0">
                <a:latin typeface="Cutive Mono" panose="020B0604020202020204" charset="0"/>
              </a:rPr>
              <a:t>yum</a:t>
            </a:r>
            <a:r>
              <a:rPr lang="en-US" dirty="0"/>
              <a:t> Command (Slide 1 of 2)</a:t>
            </a:r>
          </a:p>
        </p:txBody>
      </p:sp>
      <p:sp>
        <p:nvSpPr>
          <p:cNvPr id="3" name="Slide Number Placeholder 2">
            <a:extLst>
              <a:ext uri="{FF2B5EF4-FFF2-40B4-BE49-F238E27FC236}">
                <a16:creationId xmlns:a16="http://schemas.microsoft.com/office/drawing/2014/main" id="{997E465A-41A3-4AD3-8BF9-24095E53310E}"/>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4" name="Content Placeholder 3">
            <a:extLst>
              <a:ext uri="{FF2B5EF4-FFF2-40B4-BE49-F238E27FC236}">
                <a16:creationId xmlns:a16="http://schemas.microsoft.com/office/drawing/2014/main" id="{E7164E14-406D-4C38-AB43-E6D6387F532D}"/>
              </a:ext>
            </a:extLst>
          </p:cNvPr>
          <p:cNvSpPr>
            <a:spLocks noGrp="1"/>
          </p:cNvSpPr>
          <p:nvPr>
            <p:ph idx="1"/>
          </p:nvPr>
        </p:nvSpPr>
        <p:spPr/>
        <p:txBody>
          <a:bodyPr/>
          <a:lstStyle/>
          <a:p>
            <a:r>
              <a:rPr lang="en-US" dirty="0"/>
              <a:t>Improves on </a:t>
            </a:r>
            <a:r>
              <a:rPr lang="en-US" dirty="0">
                <a:latin typeface="Cutive Mono" panose="020B0604020202020204" charset="0"/>
              </a:rPr>
              <a:t>rpm</a:t>
            </a:r>
            <a:r>
              <a:rPr lang="en-US" dirty="0"/>
              <a:t> command.</a:t>
            </a:r>
          </a:p>
          <a:p>
            <a:r>
              <a:rPr lang="en-US" dirty="0"/>
              <a:t>Provides more straightforward management.</a:t>
            </a:r>
          </a:p>
          <a:p>
            <a:r>
              <a:rPr lang="en-US" dirty="0"/>
              <a:t>Can handle software dependencies.</a:t>
            </a:r>
          </a:p>
          <a:p>
            <a:pPr lvl="1"/>
            <a:r>
              <a:rPr lang="en-US" dirty="0"/>
              <a:t>Installs package and any packages it needs.</a:t>
            </a:r>
          </a:p>
          <a:p>
            <a:r>
              <a:rPr lang="en-US" dirty="0"/>
              <a:t>Can uses repositories.</a:t>
            </a:r>
          </a:p>
          <a:p>
            <a:pPr lvl="1"/>
            <a:r>
              <a:rPr lang="en-US" dirty="0"/>
              <a:t>Store .rpm files.</a:t>
            </a:r>
          </a:p>
          <a:p>
            <a:pPr lvl="1"/>
            <a:r>
              <a:rPr lang="en-US" dirty="0"/>
              <a:t>Enable admins to maintain version control.</a:t>
            </a:r>
          </a:p>
        </p:txBody>
      </p:sp>
    </p:spTree>
    <p:extLst>
      <p:ext uri="{BB962C8B-B14F-4D97-AF65-F5344CB8AC3E}">
        <p14:creationId xmlns:p14="http://schemas.microsoft.com/office/powerpoint/2010/main" val="616035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38D5D8-74C9-48A9-AAD4-EBBF1ADCDA81}"/>
              </a:ext>
            </a:extLst>
          </p:cNvPr>
          <p:cNvSpPr>
            <a:spLocks noGrp="1"/>
          </p:cNvSpPr>
          <p:nvPr>
            <p:ph type="title"/>
          </p:nvPr>
        </p:nvSpPr>
        <p:spPr/>
        <p:txBody>
          <a:bodyPr/>
          <a:lstStyle/>
          <a:p>
            <a:r>
              <a:rPr lang="en-US" dirty="0"/>
              <a:t>The </a:t>
            </a:r>
            <a:r>
              <a:rPr lang="en-US" dirty="0">
                <a:latin typeface="Cutive Mono" panose="020B0604020202020204" charset="0"/>
              </a:rPr>
              <a:t>yum</a:t>
            </a:r>
            <a:r>
              <a:rPr lang="en-US" dirty="0"/>
              <a:t> Command (Slide 2 of 2)</a:t>
            </a:r>
          </a:p>
        </p:txBody>
      </p:sp>
      <p:sp>
        <p:nvSpPr>
          <p:cNvPr id="3" name="Slide Number Placeholder 2">
            <a:extLst>
              <a:ext uri="{FF2B5EF4-FFF2-40B4-BE49-F238E27FC236}">
                <a16:creationId xmlns:a16="http://schemas.microsoft.com/office/drawing/2014/main" id="{3D5A38CB-F6D9-4D85-B191-2020EADD236D}"/>
              </a:ext>
            </a:extLst>
          </p:cNvPr>
          <p:cNvSpPr>
            <a:spLocks noGrp="1"/>
          </p:cNvSpPr>
          <p:nvPr>
            <p:ph type="sldNum" sz="quarter" idx="4"/>
          </p:nvPr>
        </p:nvSpPr>
        <p:spPr/>
        <p:txBody>
          <a:bodyPr/>
          <a:lstStyle/>
          <a:p>
            <a:fld id="{2066355A-084C-D24E-9AD2-7E4FC41EA627}" type="slidenum">
              <a:rPr lang="en-US" smtClean="0"/>
              <a:pPr/>
              <a:t>25</a:t>
            </a:fld>
            <a:endParaRPr lang="en-US" dirty="0"/>
          </a:p>
        </p:txBody>
      </p:sp>
      <p:pic>
        <p:nvPicPr>
          <p:cNvPr id="4" name="Picture 3">
            <a:extLst>
              <a:ext uri="{FF2B5EF4-FFF2-40B4-BE49-F238E27FC236}">
                <a16:creationId xmlns:a16="http://schemas.microsoft.com/office/drawing/2014/main" id="{CE00454F-7881-4CF5-9FD6-83E9201FC3C3}"/>
              </a:ext>
            </a:extLst>
          </p:cNvPr>
          <p:cNvPicPr>
            <a:picLocks noChangeAspect="1"/>
          </p:cNvPicPr>
          <p:nvPr/>
        </p:nvPicPr>
        <p:blipFill>
          <a:blip r:embed="rId2"/>
          <a:stretch>
            <a:fillRect/>
          </a:stretch>
        </p:blipFill>
        <p:spPr>
          <a:xfrm>
            <a:off x="931326" y="1031365"/>
            <a:ext cx="7281348" cy="3525938"/>
          </a:xfrm>
          <a:prstGeom prst="rect">
            <a:avLst/>
          </a:prstGeom>
        </p:spPr>
      </p:pic>
    </p:spTree>
    <p:extLst>
      <p:ext uri="{BB962C8B-B14F-4D97-AF65-F5344CB8AC3E}">
        <p14:creationId xmlns:p14="http://schemas.microsoft.com/office/powerpoint/2010/main" val="388373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B1C1-AA2F-46D4-B260-2B64F7434875}"/>
              </a:ext>
            </a:extLst>
          </p:cNvPr>
          <p:cNvSpPr>
            <a:spLocks noGrp="1"/>
          </p:cNvSpPr>
          <p:nvPr>
            <p:ph type="title"/>
          </p:nvPr>
        </p:nvSpPr>
        <p:spPr/>
        <p:txBody>
          <a:bodyPr/>
          <a:lstStyle/>
          <a:p>
            <a:r>
              <a:rPr lang="en-US" dirty="0">
                <a:latin typeface="Cutive Mono" panose="020B0604020202020204" charset="0"/>
              </a:rPr>
              <a:t>yum</a:t>
            </a:r>
            <a:r>
              <a:rPr lang="en-US" dirty="0"/>
              <a:t> Subcommands</a:t>
            </a:r>
          </a:p>
        </p:txBody>
      </p:sp>
      <p:sp>
        <p:nvSpPr>
          <p:cNvPr id="3" name="Slide Number Placeholder 2">
            <a:extLst>
              <a:ext uri="{FF2B5EF4-FFF2-40B4-BE49-F238E27FC236}">
                <a16:creationId xmlns:a16="http://schemas.microsoft.com/office/drawing/2014/main" id="{A27F6A62-9CC5-42A5-86EB-FB88D720CD58}"/>
              </a:ext>
            </a:extLst>
          </p:cNvPr>
          <p:cNvSpPr>
            <a:spLocks noGrp="1"/>
          </p:cNvSpPr>
          <p:nvPr>
            <p:ph type="sldNum" sz="quarter" idx="4"/>
          </p:nvPr>
        </p:nvSpPr>
        <p:spPr/>
        <p:txBody>
          <a:bodyPr/>
          <a:lstStyle/>
          <a:p>
            <a:fld id="{2066355A-084C-D24E-9AD2-7E4FC41EA627}" type="slidenum">
              <a:rPr lang="en-US" smtClean="0"/>
              <a:pPr/>
              <a:t>26</a:t>
            </a:fld>
            <a:endParaRPr lang="en-US" dirty="0"/>
          </a:p>
        </p:txBody>
      </p:sp>
      <p:graphicFrame>
        <p:nvGraphicFramePr>
          <p:cNvPr id="5" name="Group 23">
            <a:extLst>
              <a:ext uri="{FF2B5EF4-FFF2-40B4-BE49-F238E27FC236}">
                <a16:creationId xmlns:a16="http://schemas.microsoft.com/office/drawing/2014/main" id="{03F68F7C-1BE4-45C9-B56E-EAD11166058A}"/>
              </a:ext>
            </a:extLst>
          </p:cNvPr>
          <p:cNvGraphicFramePr>
            <a:graphicFrameLocks noGrp="1"/>
          </p:cNvGraphicFramePr>
          <p:nvPr>
            <p:extLst>
              <p:ext uri="{D42A27DB-BD31-4B8C-83A1-F6EECF244321}">
                <p14:modId xmlns:p14="http://schemas.microsoft.com/office/powerpoint/2010/main" val="1831077458"/>
              </p:ext>
            </p:extLst>
          </p:nvPr>
        </p:nvGraphicFramePr>
        <p:xfrm>
          <a:off x="734300" y="1133673"/>
          <a:ext cx="7670819" cy="2876153"/>
        </p:xfrm>
        <a:graphic>
          <a:graphicData uri="http://schemas.openxmlformats.org/drawingml/2006/table">
            <a:tbl>
              <a:tblPr/>
              <a:tblGrid>
                <a:gridCol w="2690402">
                  <a:extLst>
                    <a:ext uri="{9D8B030D-6E8A-4147-A177-3AD203B41FA5}">
                      <a16:colId xmlns:a16="http://schemas.microsoft.com/office/drawing/2014/main" val="20000"/>
                    </a:ext>
                  </a:extLst>
                </a:gridCol>
                <a:gridCol w="4980417">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install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Install package from any configured repository.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localinstall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Install package from local repository.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remove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Uninstall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update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Update package or all installed packages if no argument given.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247397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info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Report info about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50133972"/>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provides {file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Report what package provides specified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4313522"/>
                  </a:ext>
                </a:extLst>
              </a:tr>
            </a:tbl>
          </a:graphicData>
        </a:graphic>
      </p:graphicFrame>
    </p:spTree>
    <p:extLst>
      <p:ext uri="{BB962C8B-B14F-4D97-AF65-F5344CB8AC3E}">
        <p14:creationId xmlns:p14="http://schemas.microsoft.com/office/powerpoint/2010/main" val="486771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11510B-26E1-47B6-914A-50007916E150}"/>
              </a:ext>
            </a:extLst>
          </p:cNvPr>
          <p:cNvSpPr>
            <a:spLocks noGrp="1"/>
          </p:cNvSpPr>
          <p:nvPr>
            <p:ph type="body" sz="quarter" idx="13"/>
          </p:nvPr>
        </p:nvSpPr>
        <p:spPr/>
        <p:txBody>
          <a:bodyPr/>
          <a:lstStyle/>
          <a:p>
            <a:r>
              <a:rPr lang="en-US" dirty="0"/>
              <a:t>Discussing Managing Software with RPM and YUM</a:t>
            </a:r>
          </a:p>
        </p:txBody>
      </p:sp>
      <p:sp>
        <p:nvSpPr>
          <p:cNvPr id="3" name="Slide Number Placeholder 2">
            <a:extLst>
              <a:ext uri="{FF2B5EF4-FFF2-40B4-BE49-F238E27FC236}">
                <a16:creationId xmlns:a16="http://schemas.microsoft.com/office/drawing/2014/main" id="{376BA7B3-CF8C-46F1-B843-B9748E627419}"/>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Tree>
    <p:extLst>
      <p:ext uri="{BB962C8B-B14F-4D97-AF65-F5344CB8AC3E}">
        <p14:creationId xmlns:p14="http://schemas.microsoft.com/office/powerpoint/2010/main" val="149057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E85B8-FEA9-0945-B71A-CF9165A2D598}"/>
              </a:ext>
            </a:extLst>
          </p:cNvPr>
          <p:cNvSpPr>
            <a:spLocks noGrp="1"/>
          </p:cNvSpPr>
          <p:nvPr>
            <p:ph idx="1"/>
          </p:nvPr>
        </p:nvSpPr>
        <p:spPr/>
        <p:txBody>
          <a:bodyPr/>
          <a:lstStyle/>
          <a:p>
            <a:r>
              <a:rPr lang="en-US" b="1" dirty="0"/>
              <a:t>You are teaching a junior administrator how to install software via YUM. You ask him to install the Lynx text-based web browser (lynx) on a test system. What should the install command look like?</a:t>
            </a:r>
          </a:p>
          <a:p>
            <a:endParaRPr lang="en-US" b="1" dirty="0"/>
          </a:p>
          <a:p>
            <a:r>
              <a:rPr lang="en-US" b="1" dirty="0"/>
              <a:t>ANSWER:</a:t>
            </a:r>
          </a:p>
          <a:p>
            <a:pPr lvl="1"/>
            <a:r>
              <a:rPr lang="en-US" dirty="0" err="1"/>
              <a:t>sudo</a:t>
            </a:r>
            <a:r>
              <a:rPr lang="en-US" dirty="0"/>
              <a:t> yum install lynx</a:t>
            </a:r>
          </a:p>
          <a:p>
            <a:endParaRPr lang="en-US" dirty="0"/>
          </a:p>
        </p:txBody>
      </p:sp>
      <p:sp>
        <p:nvSpPr>
          <p:cNvPr id="3" name="Title 2">
            <a:extLst>
              <a:ext uri="{FF2B5EF4-FFF2-40B4-BE49-F238E27FC236}">
                <a16:creationId xmlns:a16="http://schemas.microsoft.com/office/drawing/2014/main" id="{E071537F-86CB-7944-965B-F71E7B28D903}"/>
              </a:ext>
            </a:extLst>
          </p:cNvPr>
          <p:cNvSpPr>
            <a:spLocks noGrp="1"/>
          </p:cNvSpPr>
          <p:nvPr>
            <p:ph type="title"/>
          </p:nvPr>
        </p:nvSpPr>
        <p:spPr>
          <a:xfrm>
            <a:off x="341925" y="148785"/>
            <a:ext cx="8497278" cy="633458"/>
          </a:xfrm>
        </p:spPr>
        <p:txBody>
          <a:bodyPr/>
          <a:lstStyle/>
          <a:p>
            <a:r>
              <a:rPr lang="en-US" dirty="0"/>
              <a:t>Activity 11-3: Discussing Managing Software with RPM and YUM</a:t>
            </a:r>
          </a:p>
        </p:txBody>
      </p:sp>
      <p:sp>
        <p:nvSpPr>
          <p:cNvPr id="4" name="Slide Number Placeholder 3">
            <a:extLst>
              <a:ext uri="{FF2B5EF4-FFF2-40B4-BE49-F238E27FC236}">
                <a16:creationId xmlns:a16="http://schemas.microsoft.com/office/drawing/2014/main" id="{47FEB55F-37A8-BC4D-937A-D66616AFCA62}"/>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Tree>
    <p:extLst>
      <p:ext uri="{BB962C8B-B14F-4D97-AF65-F5344CB8AC3E}">
        <p14:creationId xmlns:p14="http://schemas.microsoft.com/office/powerpoint/2010/main" val="9292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E85B8-FEA9-0945-B71A-CF9165A2D598}"/>
              </a:ext>
            </a:extLst>
          </p:cNvPr>
          <p:cNvSpPr>
            <a:spLocks noGrp="1"/>
          </p:cNvSpPr>
          <p:nvPr>
            <p:ph idx="1"/>
          </p:nvPr>
        </p:nvSpPr>
        <p:spPr/>
        <p:txBody>
          <a:bodyPr/>
          <a:lstStyle/>
          <a:p>
            <a:r>
              <a:rPr lang="en-US" b="1" dirty="0"/>
              <a:t>You need to remove the Apache web service software package (</a:t>
            </a:r>
            <a:r>
              <a:rPr lang="en-US" b="1" dirty="0" err="1"/>
              <a:t>httpd</a:t>
            </a:r>
            <a:r>
              <a:rPr lang="en-US" b="1" dirty="0"/>
              <a:t>) so that you can install via source code. Using YUM, what command can you issue to uninstall Apache?</a:t>
            </a:r>
          </a:p>
          <a:p>
            <a:endParaRPr lang="en-US" b="1" dirty="0"/>
          </a:p>
          <a:p>
            <a:r>
              <a:rPr lang="en-US" b="1" dirty="0"/>
              <a:t>ANSWER:</a:t>
            </a:r>
          </a:p>
          <a:p>
            <a:pPr lvl="1"/>
            <a:r>
              <a:rPr lang="en-US" dirty="0" err="1"/>
              <a:t>sudo</a:t>
            </a:r>
            <a:r>
              <a:rPr lang="en-US" dirty="0"/>
              <a:t> yum remove </a:t>
            </a:r>
            <a:r>
              <a:rPr lang="en-US" dirty="0" err="1"/>
              <a:t>httpd</a:t>
            </a:r>
            <a:endParaRPr lang="en-US" dirty="0"/>
          </a:p>
          <a:p>
            <a:endParaRPr lang="en-US" dirty="0"/>
          </a:p>
        </p:txBody>
      </p:sp>
      <p:sp>
        <p:nvSpPr>
          <p:cNvPr id="3" name="Title 2">
            <a:extLst>
              <a:ext uri="{FF2B5EF4-FFF2-40B4-BE49-F238E27FC236}">
                <a16:creationId xmlns:a16="http://schemas.microsoft.com/office/drawing/2014/main" id="{E071537F-86CB-7944-965B-F71E7B28D903}"/>
              </a:ext>
            </a:extLst>
          </p:cNvPr>
          <p:cNvSpPr>
            <a:spLocks noGrp="1"/>
          </p:cNvSpPr>
          <p:nvPr>
            <p:ph type="title"/>
          </p:nvPr>
        </p:nvSpPr>
        <p:spPr>
          <a:xfrm>
            <a:off x="341925" y="148785"/>
            <a:ext cx="8497278" cy="633458"/>
          </a:xfrm>
        </p:spPr>
        <p:txBody>
          <a:bodyPr/>
          <a:lstStyle/>
          <a:p>
            <a:r>
              <a:rPr lang="en-US" dirty="0"/>
              <a:t>Activity 11-3: Discussing Managing Software with RPM and YUM</a:t>
            </a:r>
          </a:p>
        </p:txBody>
      </p:sp>
      <p:sp>
        <p:nvSpPr>
          <p:cNvPr id="4" name="Slide Number Placeholder 3">
            <a:extLst>
              <a:ext uri="{FF2B5EF4-FFF2-40B4-BE49-F238E27FC236}">
                <a16:creationId xmlns:a16="http://schemas.microsoft.com/office/drawing/2014/main" id="{47FEB55F-37A8-BC4D-937A-D66616AFCA62}"/>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32314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4D8F-0F97-46BF-9C77-2F1972B5326F}"/>
              </a:ext>
            </a:extLst>
          </p:cNvPr>
          <p:cNvSpPr>
            <a:spLocks noGrp="1"/>
          </p:cNvSpPr>
          <p:nvPr>
            <p:ph type="title"/>
          </p:nvPr>
        </p:nvSpPr>
        <p:spPr/>
        <p:txBody>
          <a:bodyPr/>
          <a:lstStyle/>
          <a:p>
            <a:r>
              <a:rPr lang="en-US" dirty="0"/>
              <a:t>Package Managers</a:t>
            </a:r>
          </a:p>
        </p:txBody>
      </p:sp>
      <p:sp>
        <p:nvSpPr>
          <p:cNvPr id="6" name="Text Placeholder 5">
            <a:extLst>
              <a:ext uri="{FF2B5EF4-FFF2-40B4-BE49-F238E27FC236}">
                <a16:creationId xmlns:a16="http://schemas.microsoft.com/office/drawing/2014/main" id="{37D7780B-8036-4C56-B205-93A2166A3500}"/>
              </a:ext>
            </a:extLst>
          </p:cNvPr>
          <p:cNvSpPr>
            <a:spLocks noGrp="1"/>
          </p:cNvSpPr>
          <p:nvPr>
            <p:ph type="body" sz="quarter" idx="13"/>
          </p:nvPr>
        </p:nvSpPr>
        <p:spPr/>
        <p:txBody>
          <a:bodyPr/>
          <a:lstStyle/>
          <a:p>
            <a:r>
              <a:rPr lang="en-US" dirty="0"/>
              <a:t>Programs that install, update, inventory, and uninstall packaged software.</a:t>
            </a:r>
          </a:p>
        </p:txBody>
      </p:sp>
      <p:sp>
        <p:nvSpPr>
          <p:cNvPr id="3" name="Slide Number Placeholder 2">
            <a:extLst>
              <a:ext uri="{FF2B5EF4-FFF2-40B4-BE49-F238E27FC236}">
                <a16:creationId xmlns:a16="http://schemas.microsoft.com/office/drawing/2014/main" id="{CAEB4576-A88B-4B3F-98F9-104560E0C6DF}"/>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9AA9E4BA-FDDE-4D31-A67C-8715AC9722C0}"/>
              </a:ext>
            </a:extLst>
          </p:cNvPr>
          <p:cNvSpPr>
            <a:spLocks noGrp="1"/>
          </p:cNvSpPr>
          <p:nvPr>
            <p:ph idx="1"/>
          </p:nvPr>
        </p:nvSpPr>
        <p:spPr/>
        <p:txBody>
          <a:bodyPr/>
          <a:lstStyle/>
          <a:p>
            <a:r>
              <a:rPr lang="en-US" sz="1600" dirty="0"/>
              <a:t>Alternative is to compile software from source code.</a:t>
            </a:r>
          </a:p>
          <a:p>
            <a:pPr lvl="1"/>
            <a:r>
              <a:rPr lang="en-US" sz="1400" dirty="0"/>
              <a:t>Common in Linux due to open nature.</a:t>
            </a:r>
          </a:p>
          <a:p>
            <a:r>
              <a:rPr lang="en-US" sz="1600" dirty="0"/>
              <a:t>Package managers govern software lifecycle.</a:t>
            </a:r>
          </a:p>
          <a:p>
            <a:pPr lvl="1"/>
            <a:r>
              <a:rPr lang="en-US" sz="1400" dirty="0"/>
              <a:t>Control what is installed.</a:t>
            </a:r>
          </a:p>
          <a:p>
            <a:pPr lvl="1"/>
            <a:r>
              <a:rPr lang="en-US" sz="1400" dirty="0"/>
              <a:t>Manage versions.</a:t>
            </a:r>
          </a:p>
          <a:p>
            <a:pPr lvl="1"/>
            <a:r>
              <a:rPr lang="en-US" sz="1400" dirty="0"/>
              <a:t>Enable easy uninstalling.</a:t>
            </a:r>
          </a:p>
          <a:p>
            <a:r>
              <a:rPr lang="en-US" sz="1600" dirty="0"/>
              <a:t>Package is a collection of files needed by program to run.</a:t>
            </a:r>
          </a:p>
          <a:p>
            <a:pPr lvl="1"/>
            <a:r>
              <a:rPr lang="en-US" sz="1400" dirty="0"/>
              <a:t>Pre-compiled app.</a:t>
            </a:r>
          </a:p>
          <a:p>
            <a:pPr lvl="1"/>
            <a:r>
              <a:rPr lang="en-US" sz="1400" dirty="0"/>
              <a:t>Supporting files.</a:t>
            </a:r>
          </a:p>
          <a:p>
            <a:pPr lvl="1"/>
            <a:r>
              <a:rPr lang="en-US" sz="1400" dirty="0"/>
              <a:t>Supporting documentation.</a:t>
            </a:r>
          </a:p>
          <a:p>
            <a:endParaRPr lang="en-US" sz="1600" dirty="0"/>
          </a:p>
        </p:txBody>
      </p:sp>
    </p:spTree>
    <p:extLst>
      <p:ext uri="{BB962C8B-B14F-4D97-AF65-F5344CB8AC3E}">
        <p14:creationId xmlns:p14="http://schemas.microsoft.com/office/powerpoint/2010/main" val="4075324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E85B8-FEA9-0945-B71A-CF9165A2D598}"/>
              </a:ext>
            </a:extLst>
          </p:cNvPr>
          <p:cNvSpPr>
            <a:spLocks noGrp="1"/>
          </p:cNvSpPr>
          <p:nvPr>
            <p:ph idx="1"/>
          </p:nvPr>
        </p:nvSpPr>
        <p:spPr/>
        <p:txBody>
          <a:bodyPr/>
          <a:lstStyle/>
          <a:p>
            <a:r>
              <a:rPr lang="en-US" b="1" dirty="0"/>
              <a:t>You want to install the </a:t>
            </a:r>
            <a:r>
              <a:rPr lang="en-US" b="1" dirty="0" err="1"/>
              <a:t>xterm</a:t>
            </a:r>
            <a:r>
              <a:rPr lang="en-US" b="1" dirty="0"/>
              <a:t> package onto your Linux workstation and don't want to wait for </a:t>
            </a:r>
            <a:r>
              <a:rPr lang="en-US" b="1" dirty="0" err="1"/>
              <a:t>xterm</a:t>
            </a:r>
            <a:r>
              <a:rPr lang="en-US" b="1" dirty="0"/>
              <a:t> and all its dependencies to be found before you acknowledge the installation. Using YUM, how can you install </a:t>
            </a:r>
            <a:r>
              <a:rPr lang="en-US" b="1" dirty="0" err="1"/>
              <a:t>xterm</a:t>
            </a:r>
            <a:r>
              <a:rPr lang="en-US" b="1" dirty="0"/>
              <a:t> and its dependencies without having to interact with the installation?</a:t>
            </a:r>
          </a:p>
          <a:p>
            <a:endParaRPr lang="en-US" b="1" dirty="0"/>
          </a:p>
          <a:p>
            <a:r>
              <a:rPr lang="en-US" b="1" dirty="0"/>
              <a:t>ANSWER:</a:t>
            </a:r>
          </a:p>
          <a:p>
            <a:pPr lvl="1"/>
            <a:r>
              <a:rPr lang="en-US" dirty="0" err="1"/>
              <a:t>sudo</a:t>
            </a:r>
            <a:r>
              <a:rPr lang="en-US" dirty="0"/>
              <a:t> yum -y install </a:t>
            </a:r>
            <a:r>
              <a:rPr lang="en-US" dirty="0" err="1"/>
              <a:t>xterm</a:t>
            </a:r>
            <a:endParaRPr lang="en-US" dirty="0"/>
          </a:p>
          <a:p>
            <a:endParaRPr lang="en-US" dirty="0"/>
          </a:p>
        </p:txBody>
      </p:sp>
      <p:sp>
        <p:nvSpPr>
          <p:cNvPr id="3" name="Title 2">
            <a:extLst>
              <a:ext uri="{FF2B5EF4-FFF2-40B4-BE49-F238E27FC236}">
                <a16:creationId xmlns:a16="http://schemas.microsoft.com/office/drawing/2014/main" id="{E071537F-86CB-7944-965B-F71E7B28D903}"/>
              </a:ext>
            </a:extLst>
          </p:cNvPr>
          <p:cNvSpPr>
            <a:spLocks noGrp="1"/>
          </p:cNvSpPr>
          <p:nvPr>
            <p:ph type="title"/>
          </p:nvPr>
        </p:nvSpPr>
        <p:spPr>
          <a:xfrm>
            <a:off x="341925" y="148785"/>
            <a:ext cx="8497278" cy="633458"/>
          </a:xfrm>
        </p:spPr>
        <p:txBody>
          <a:bodyPr/>
          <a:lstStyle/>
          <a:p>
            <a:r>
              <a:rPr lang="en-US" dirty="0"/>
              <a:t>Activity 11-3: Discussing Managing Software with RPM and YUM</a:t>
            </a:r>
          </a:p>
        </p:txBody>
      </p:sp>
      <p:sp>
        <p:nvSpPr>
          <p:cNvPr id="4" name="Slide Number Placeholder 3">
            <a:extLst>
              <a:ext uri="{FF2B5EF4-FFF2-40B4-BE49-F238E27FC236}">
                <a16:creationId xmlns:a16="http://schemas.microsoft.com/office/drawing/2014/main" id="{47FEB55F-37A8-BC4D-937A-D66616AFCA62}"/>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Tree>
    <p:extLst>
      <p:ext uri="{BB962C8B-B14F-4D97-AF65-F5344CB8AC3E}">
        <p14:creationId xmlns:p14="http://schemas.microsoft.com/office/powerpoint/2010/main" val="115916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E85B8-FEA9-0945-B71A-CF9165A2D598}"/>
              </a:ext>
            </a:extLst>
          </p:cNvPr>
          <p:cNvSpPr>
            <a:spLocks noGrp="1"/>
          </p:cNvSpPr>
          <p:nvPr>
            <p:ph idx="1"/>
          </p:nvPr>
        </p:nvSpPr>
        <p:spPr/>
        <p:txBody>
          <a:bodyPr/>
          <a:lstStyle/>
          <a:p>
            <a:r>
              <a:rPr lang="en-US" b="1" dirty="0"/>
              <a:t>You need to install several packages that the developers have downloaded and placed into a shared directory (/scratch). These are all RPM packages. How can you install the rdesktop-0.9.rpm package, for example?</a:t>
            </a:r>
          </a:p>
          <a:p>
            <a:endParaRPr lang="en-US" b="1" dirty="0"/>
          </a:p>
          <a:p>
            <a:r>
              <a:rPr lang="en-US" b="1" dirty="0"/>
              <a:t>ANSWER:</a:t>
            </a:r>
          </a:p>
          <a:p>
            <a:pPr lvl="1"/>
            <a:r>
              <a:rPr lang="en-US" dirty="0" err="1"/>
              <a:t>sudo</a:t>
            </a:r>
            <a:r>
              <a:rPr lang="en-US" dirty="0"/>
              <a:t> yum </a:t>
            </a:r>
            <a:r>
              <a:rPr lang="en-US" dirty="0" err="1"/>
              <a:t>localinstall</a:t>
            </a:r>
            <a:r>
              <a:rPr lang="en-US" dirty="0"/>
              <a:t> /scratch/rdesktop-0.9.rpm</a:t>
            </a:r>
          </a:p>
          <a:p>
            <a:endParaRPr lang="en-US" dirty="0"/>
          </a:p>
        </p:txBody>
      </p:sp>
      <p:sp>
        <p:nvSpPr>
          <p:cNvPr id="3" name="Title 2">
            <a:extLst>
              <a:ext uri="{FF2B5EF4-FFF2-40B4-BE49-F238E27FC236}">
                <a16:creationId xmlns:a16="http://schemas.microsoft.com/office/drawing/2014/main" id="{E071537F-86CB-7944-965B-F71E7B28D903}"/>
              </a:ext>
            </a:extLst>
          </p:cNvPr>
          <p:cNvSpPr>
            <a:spLocks noGrp="1"/>
          </p:cNvSpPr>
          <p:nvPr>
            <p:ph type="title"/>
          </p:nvPr>
        </p:nvSpPr>
        <p:spPr>
          <a:xfrm>
            <a:off x="341925" y="148785"/>
            <a:ext cx="8497278" cy="633458"/>
          </a:xfrm>
        </p:spPr>
        <p:txBody>
          <a:bodyPr/>
          <a:lstStyle/>
          <a:p>
            <a:r>
              <a:rPr lang="en-US" dirty="0"/>
              <a:t>Activity 11-3: Discussing Managing Software with RPM and YUM</a:t>
            </a:r>
          </a:p>
        </p:txBody>
      </p:sp>
      <p:sp>
        <p:nvSpPr>
          <p:cNvPr id="4" name="Slide Number Placeholder 3">
            <a:extLst>
              <a:ext uri="{FF2B5EF4-FFF2-40B4-BE49-F238E27FC236}">
                <a16:creationId xmlns:a16="http://schemas.microsoft.com/office/drawing/2014/main" id="{47FEB55F-37A8-BC4D-937A-D66616AFCA62}"/>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282876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E85B8-FEA9-0945-B71A-CF9165A2D598}"/>
              </a:ext>
            </a:extLst>
          </p:cNvPr>
          <p:cNvSpPr>
            <a:spLocks noGrp="1"/>
          </p:cNvSpPr>
          <p:nvPr>
            <p:ph idx="1"/>
          </p:nvPr>
        </p:nvSpPr>
        <p:spPr/>
        <p:txBody>
          <a:bodyPr/>
          <a:lstStyle/>
          <a:p>
            <a:r>
              <a:rPr lang="en-US" b="1" dirty="0"/>
              <a:t>You have taken a position as a system administrator at a new company and have done some discovery work on the environment. You've noticed that multiple software packages are more than one year out of date on several CentOS systems. Using YUM, which command can you issue to update all software packages on each system without acknowledging or confirming the update?</a:t>
            </a:r>
          </a:p>
          <a:p>
            <a:endParaRPr lang="en-US" b="1" dirty="0"/>
          </a:p>
          <a:p>
            <a:r>
              <a:rPr lang="en-US" b="1" dirty="0"/>
              <a:t>ANSWER:</a:t>
            </a:r>
          </a:p>
          <a:p>
            <a:pPr lvl="1"/>
            <a:r>
              <a:rPr lang="en-US" dirty="0" err="1"/>
              <a:t>sudo</a:t>
            </a:r>
            <a:r>
              <a:rPr lang="en-US" dirty="0"/>
              <a:t> yum -y update</a:t>
            </a:r>
          </a:p>
        </p:txBody>
      </p:sp>
      <p:sp>
        <p:nvSpPr>
          <p:cNvPr id="3" name="Title 2">
            <a:extLst>
              <a:ext uri="{FF2B5EF4-FFF2-40B4-BE49-F238E27FC236}">
                <a16:creationId xmlns:a16="http://schemas.microsoft.com/office/drawing/2014/main" id="{E071537F-86CB-7944-965B-F71E7B28D903}"/>
              </a:ext>
            </a:extLst>
          </p:cNvPr>
          <p:cNvSpPr>
            <a:spLocks noGrp="1"/>
          </p:cNvSpPr>
          <p:nvPr>
            <p:ph type="title"/>
          </p:nvPr>
        </p:nvSpPr>
        <p:spPr>
          <a:xfrm>
            <a:off x="341925" y="148785"/>
            <a:ext cx="8497278" cy="633458"/>
          </a:xfrm>
        </p:spPr>
        <p:txBody>
          <a:bodyPr/>
          <a:lstStyle/>
          <a:p>
            <a:r>
              <a:rPr lang="en-US" dirty="0"/>
              <a:t>Activity 11-3: Discussing Managing Software with RPM and YUM</a:t>
            </a:r>
          </a:p>
        </p:txBody>
      </p:sp>
      <p:sp>
        <p:nvSpPr>
          <p:cNvPr id="4" name="Slide Number Placeholder 3">
            <a:extLst>
              <a:ext uri="{FF2B5EF4-FFF2-40B4-BE49-F238E27FC236}">
                <a16:creationId xmlns:a16="http://schemas.microsoft.com/office/drawing/2014/main" id="{47FEB55F-37A8-BC4D-937A-D66616AFCA62}"/>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263533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28D714-75BC-4838-BCB2-52B2EFE058A0}"/>
              </a:ext>
            </a:extLst>
          </p:cNvPr>
          <p:cNvSpPr>
            <a:spLocks noGrp="1"/>
          </p:cNvSpPr>
          <p:nvPr>
            <p:ph idx="1"/>
          </p:nvPr>
        </p:nvSpPr>
        <p:spPr/>
        <p:txBody>
          <a:bodyPr/>
          <a:lstStyle/>
          <a:p>
            <a:r>
              <a:rPr lang="en-US" dirty="0"/>
              <a:t>You've been asked to demo software management on CentOS.</a:t>
            </a:r>
          </a:p>
          <a:p>
            <a:r>
              <a:rPr lang="en-US" dirty="0"/>
              <a:t>You'll install KornShell RPM.</a:t>
            </a:r>
          </a:p>
          <a:p>
            <a:r>
              <a:rPr lang="en-US" dirty="0"/>
              <a:t>You'll install Very Secure FTP with YUM.</a:t>
            </a:r>
          </a:p>
        </p:txBody>
      </p:sp>
      <p:sp>
        <p:nvSpPr>
          <p:cNvPr id="4" name="Title 3">
            <a:extLst>
              <a:ext uri="{FF2B5EF4-FFF2-40B4-BE49-F238E27FC236}">
                <a16:creationId xmlns:a16="http://schemas.microsoft.com/office/drawing/2014/main" id="{A6CD90FF-1B43-4512-B6DB-BE1F8F02B5DB}"/>
              </a:ext>
            </a:extLst>
          </p:cNvPr>
          <p:cNvSpPr>
            <a:spLocks noGrp="1"/>
          </p:cNvSpPr>
          <p:nvPr>
            <p:ph type="title"/>
          </p:nvPr>
        </p:nvSpPr>
        <p:spPr/>
        <p:txBody>
          <a:bodyPr/>
          <a:lstStyle/>
          <a:p>
            <a:r>
              <a:rPr lang="en-US" dirty="0"/>
              <a:t>Activity: Managing Software with RPM and YUM</a:t>
            </a:r>
          </a:p>
        </p:txBody>
      </p:sp>
      <p:sp>
        <p:nvSpPr>
          <p:cNvPr id="3" name="Slide Number Placeholder 2">
            <a:extLst>
              <a:ext uri="{FF2B5EF4-FFF2-40B4-BE49-F238E27FC236}">
                <a16:creationId xmlns:a16="http://schemas.microsoft.com/office/drawing/2014/main" id="{2A23B0C6-6B3F-42DD-99AE-998A314E5EA9}"/>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268373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FCC9-251D-B842-8E88-64D5A81D0EA4}"/>
              </a:ext>
            </a:extLst>
          </p:cNvPr>
          <p:cNvSpPr>
            <a:spLocks noGrp="1"/>
          </p:cNvSpPr>
          <p:nvPr>
            <p:ph type="title"/>
          </p:nvPr>
        </p:nvSpPr>
        <p:spPr/>
        <p:txBody>
          <a:bodyPr/>
          <a:lstStyle/>
          <a:p>
            <a:r>
              <a:rPr lang="en-US" dirty="0"/>
              <a:t>Topic C: Manage Debian Packages with APT</a:t>
            </a:r>
          </a:p>
        </p:txBody>
      </p:sp>
      <p:sp>
        <p:nvSpPr>
          <p:cNvPr id="3" name="Slide Number Placeholder 2">
            <a:extLst>
              <a:ext uri="{FF2B5EF4-FFF2-40B4-BE49-F238E27FC236}">
                <a16:creationId xmlns:a16="http://schemas.microsoft.com/office/drawing/2014/main" id="{54BF887E-836B-044A-A714-92067B54AB6C}"/>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4" name="Content Placeholder 3">
            <a:extLst>
              <a:ext uri="{FF2B5EF4-FFF2-40B4-BE49-F238E27FC236}">
                <a16:creationId xmlns:a16="http://schemas.microsoft.com/office/drawing/2014/main" id="{7CB1C671-07A0-E04A-B0C4-4E77E9ED4930}"/>
              </a:ext>
            </a:extLst>
          </p:cNvPr>
          <p:cNvSpPr>
            <a:spLocks noGrp="1"/>
          </p:cNvSpPr>
          <p:nvPr>
            <p:ph idx="1"/>
          </p:nvPr>
        </p:nvSpPr>
        <p:spPr>
          <a:xfrm>
            <a:off x="1068264" y="878095"/>
            <a:ext cx="7733812" cy="3424399"/>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493" y="878095"/>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40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35A927-0E4B-4289-B311-C44A676908FE}"/>
              </a:ext>
            </a:extLst>
          </p:cNvPr>
          <p:cNvSpPr>
            <a:spLocks noGrp="1"/>
          </p:cNvSpPr>
          <p:nvPr>
            <p:ph type="title"/>
          </p:nvPr>
        </p:nvSpPr>
        <p:spPr/>
        <p:txBody>
          <a:bodyPr/>
          <a:lstStyle/>
          <a:p>
            <a:r>
              <a:rPr lang="en-US" dirty="0"/>
              <a:t>The </a:t>
            </a:r>
            <a:r>
              <a:rPr lang="en-US" dirty="0">
                <a:latin typeface="Cutive Mono" panose="020B0604020202020204" charset="0"/>
              </a:rPr>
              <a:t>dpkg</a:t>
            </a:r>
            <a:r>
              <a:rPr lang="en-US" dirty="0"/>
              <a:t> Command</a:t>
            </a:r>
          </a:p>
        </p:txBody>
      </p:sp>
      <p:sp>
        <p:nvSpPr>
          <p:cNvPr id="4" name="Slide Number Placeholder 3">
            <a:extLst>
              <a:ext uri="{FF2B5EF4-FFF2-40B4-BE49-F238E27FC236}">
                <a16:creationId xmlns:a16="http://schemas.microsoft.com/office/drawing/2014/main" id="{EDF236A8-9EB3-40B4-8B7E-9FCEBF4991C0}"/>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6" name="Content Placeholder 5">
            <a:extLst>
              <a:ext uri="{FF2B5EF4-FFF2-40B4-BE49-F238E27FC236}">
                <a16:creationId xmlns:a16="http://schemas.microsoft.com/office/drawing/2014/main" id="{5F040343-AEC1-4783-B82B-28518D3190C5}"/>
              </a:ext>
            </a:extLst>
          </p:cNvPr>
          <p:cNvSpPr>
            <a:spLocks noGrp="1"/>
          </p:cNvSpPr>
          <p:nvPr>
            <p:ph idx="1"/>
          </p:nvPr>
        </p:nvSpPr>
        <p:spPr/>
        <p:txBody>
          <a:bodyPr/>
          <a:lstStyle/>
          <a:p>
            <a:r>
              <a:rPr lang="en-US" dirty="0"/>
              <a:t>Manages Debian packages.</a:t>
            </a:r>
          </a:p>
        </p:txBody>
      </p:sp>
      <p:graphicFrame>
        <p:nvGraphicFramePr>
          <p:cNvPr id="7" name="Group 23">
            <a:extLst>
              <a:ext uri="{FF2B5EF4-FFF2-40B4-BE49-F238E27FC236}">
                <a16:creationId xmlns:a16="http://schemas.microsoft.com/office/drawing/2014/main" id="{D858C3F2-A5D0-4F55-844B-7BE7A5854543}"/>
              </a:ext>
            </a:extLst>
          </p:cNvPr>
          <p:cNvGraphicFramePr>
            <a:graphicFrameLocks noGrp="1"/>
          </p:cNvGraphicFramePr>
          <p:nvPr>
            <p:extLst>
              <p:ext uri="{D42A27DB-BD31-4B8C-83A1-F6EECF244321}">
                <p14:modId xmlns:p14="http://schemas.microsoft.com/office/powerpoint/2010/main" val="628124872"/>
              </p:ext>
            </p:extLst>
          </p:nvPr>
        </p:nvGraphicFramePr>
        <p:xfrm>
          <a:off x="1091924" y="1736944"/>
          <a:ext cx="6955571" cy="2054395"/>
        </p:xfrm>
        <a:graphic>
          <a:graphicData uri="http://schemas.openxmlformats.org/drawingml/2006/table">
            <a:tbl>
              <a:tblPr/>
              <a:tblGrid>
                <a:gridCol w="2228995">
                  <a:extLst>
                    <a:ext uri="{9D8B030D-6E8A-4147-A177-3AD203B41FA5}">
                      <a16:colId xmlns:a16="http://schemas.microsoft.com/office/drawing/2014/main" val="20000"/>
                    </a:ext>
                  </a:extLst>
                </a:gridCol>
                <a:gridCol w="4726576">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Install the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Uninstall the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info about package or all packages if no argument given.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Report whether package is installed.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84251626"/>
                  </a:ext>
                </a:extLst>
              </a:tr>
            </a:tbl>
          </a:graphicData>
        </a:graphic>
      </p:graphicFrame>
    </p:spTree>
    <p:extLst>
      <p:ext uri="{BB962C8B-B14F-4D97-AF65-F5344CB8AC3E}">
        <p14:creationId xmlns:p14="http://schemas.microsoft.com/office/powerpoint/2010/main" val="1387358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2C34-8443-421F-9B86-7ED9B36D19CB}"/>
              </a:ext>
            </a:extLst>
          </p:cNvPr>
          <p:cNvSpPr>
            <a:spLocks noGrp="1"/>
          </p:cNvSpPr>
          <p:nvPr>
            <p:ph type="title"/>
          </p:nvPr>
        </p:nvSpPr>
        <p:spPr/>
        <p:txBody>
          <a:bodyPr/>
          <a:lstStyle/>
          <a:p>
            <a:r>
              <a:rPr lang="en-US" dirty="0"/>
              <a:t>The </a:t>
            </a:r>
            <a:r>
              <a:rPr lang="en-US" dirty="0">
                <a:latin typeface="Cutive Mono" panose="020B0604020202020204" charset="0"/>
              </a:rPr>
              <a:t>apt</a:t>
            </a:r>
            <a:r>
              <a:rPr lang="en-US" dirty="0"/>
              <a:t> Command</a:t>
            </a:r>
          </a:p>
        </p:txBody>
      </p:sp>
      <p:sp>
        <p:nvSpPr>
          <p:cNvPr id="3" name="Slide Number Placeholder 2">
            <a:extLst>
              <a:ext uri="{FF2B5EF4-FFF2-40B4-BE49-F238E27FC236}">
                <a16:creationId xmlns:a16="http://schemas.microsoft.com/office/drawing/2014/main" id="{01F27C4C-EC12-4528-895E-CF3F32C3CB9F}"/>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4" name="Content Placeholder 3">
            <a:extLst>
              <a:ext uri="{FF2B5EF4-FFF2-40B4-BE49-F238E27FC236}">
                <a16:creationId xmlns:a16="http://schemas.microsoft.com/office/drawing/2014/main" id="{B97FC3CF-BF5F-4ECF-A52D-4B9EA431E3F0}"/>
              </a:ext>
            </a:extLst>
          </p:cNvPr>
          <p:cNvSpPr>
            <a:spLocks noGrp="1"/>
          </p:cNvSpPr>
          <p:nvPr>
            <p:ph idx="1"/>
          </p:nvPr>
        </p:nvSpPr>
        <p:spPr/>
        <p:txBody>
          <a:bodyPr/>
          <a:lstStyle/>
          <a:p>
            <a:r>
              <a:rPr lang="en-US" dirty="0"/>
              <a:t>APT is front-end to dpkg, like YUM to RPM.</a:t>
            </a:r>
          </a:p>
          <a:p>
            <a:r>
              <a:rPr lang="en-US" dirty="0"/>
              <a:t>Most common way to manage .deb packages.</a:t>
            </a:r>
          </a:p>
          <a:p>
            <a:r>
              <a:rPr lang="en-US" dirty="0"/>
              <a:t>Common tools in the format </a:t>
            </a:r>
            <a:r>
              <a:rPr lang="en-US" dirty="0">
                <a:latin typeface="Cutive Mono" panose="020B0604020202020204" charset="0"/>
              </a:rPr>
              <a:t>apt-*</a:t>
            </a:r>
          </a:p>
          <a:p>
            <a:pPr lvl="1"/>
            <a:r>
              <a:rPr lang="en-US" dirty="0">
                <a:latin typeface="Cutive Mono" panose="020B0604020202020204" charset="0"/>
              </a:rPr>
              <a:t>apt-get</a:t>
            </a:r>
            <a:r>
              <a:rPr lang="en-US" dirty="0"/>
              <a:t>, </a:t>
            </a:r>
            <a:r>
              <a:rPr lang="en-US" dirty="0">
                <a:latin typeface="Cutive Mono" panose="020B0604020202020204" charset="0"/>
              </a:rPr>
              <a:t>apt-cache</a:t>
            </a:r>
            <a:r>
              <a:rPr lang="en-US" dirty="0"/>
              <a:t>, etc.</a:t>
            </a:r>
          </a:p>
          <a:p>
            <a:pPr lvl="1"/>
            <a:r>
              <a:rPr lang="en-US" dirty="0"/>
              <a:t>Older style.</a:t>
            </a:r>
          </a:p>
          <a:p>
            <a:r>
              <a:rPr lang="en-US" dirty="0"/>
              <a:t>Newer command is simply </a:t>
            </a:r>
            <a:r>
              <a:rPr lang="en-US" dirty="0">
                <a:latin typeface="Cutive Mono" panose="020B0604020202020204" charset="0"/>
              </a:rPr>
              <a:t>apt</a:t>
            </a:r>
          </a:p>
          <a:p>
            <a:pPr lvl="1"/>
            <a:r>
              <a:rPr lang="en-US" dirty="0"/>
              <a:t>More streamlined.</a:t>
            </a:r>
          </a:p>
        </p:txBody>
      </p:sp>
    </p:spTree>
    <p:extLst>
      <p:ext uri="{BB962C8B-B14F-4D97-AF65-F5344CB8AC3E}">
        <p14:creationId xmlns:p14="http://schemas.microsoft.com/office/powerpoint/2010/main" val="252966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9567-C56F-4443-B830-06E06AC5460D}"/>
              </a:ext>
            </a:extLst>
          </p:cNvPr>
          <p:cNvSpPr>
            <a:spLocks noGrp="1"/>
          </p:cNvSpPr>
          <p:nvPr>
            <p:ph type="title"/>
          </p:nvPr>
        </p:nvSpPr>
        <p:spPr/>
        <p:txBody>
          <a:bodyPr/>
          <a:lstStyle/>
          <a:p>
            <a:r>
              <a:rPr lang="en-US" dirty="0">
                <a:latin typeface="Cutive Mono" panose="020B0604020202020204" charset="0"/>
              </a:rPr>
              <a:t>apt</a:t>
            </a:r>
            <a:r>
              <a:rPr lang="en-US" dirty="0"/>
              <a:t> Subcommands</a:t>
            </a:r>
          </a:p>
        </p:txBody>
      </p:sp>
      <p:sp>
        <p:nvSpPr>
          <p:cNvPr id="3" name="Slide Number Placeholder 2">
            <a:extLst>
              <a:ext uri="{FF2B5EF4-FFF2-40B4-BE49-F238E27FC236}">
                <a16:creationId xmlns:a16="http://schemas.microsoft.com/office/drawing/2014/main" id="{18383101-B74E-46C6-8694-70205B2D92A8}"/>
              </a:ext>
            </a:extLst>
          </p:cNvPr>
          <p:cNvSpPr>
            <a:spLocks noGrp="1"/>
          </p:cNvSpPr>
          <p:nvPr>
            <p:ph type="sldNum" sz="quarter" idx="4"/>
          </p:nvPr>
        </p:nvSpPr>
        <p:spPr/>
        <p:txBody>
          <a:bodyPr/>
          <a:lstStyle/>
          <a:p>
            <a:fld id="{2066355A-084C-D24E-9AD2-7E4FC41EA627}" type="slidenum">
              <a:rPr lang="en-US" smtClean="0"/>
              <a:pPr/>
              <a:t>37</a:t>
            </a:fld>
            <a:endParaRPr lang="en-US" dirty="0"/>
          </a:p>
        </p:txBody>
      </p:sp>
      <p:graphicFrame>
        <p:nvGraphicFramePr>
          <p:cNvPr id="5" name="Group 23">
            <a:extLst>
              <a:ext uri="{FF2B5EF4-FFF2-40B4-BE49-F238E27FC236}">
                <a16:creationId xmlns:a16="http://schemas.microsoft.com/office/drawing/2014/main" id="{C8184754-5BB4-452D-AAA1-6051A37F4E57}"/>
              </a:ext>
            </a:extLst>
          </p:cNvPr>
          <p:cNvGraphicFramePr>
            <a:graphicFrameLocks noGrp="1"/>
          </p:cNvGraphicFramePr>
          <p:nvPr>
            <p:extLst>
              <p:ext uri="{D42A27DB-BD31-4B8C-83A1-F6EECF244321}">
                <p14:modId xmlns:p14="http://schemas.microsoft.com/office/powerpoint/2010/main" val="3318599168"/>
              </p:ext>
            </p:extLst>
          </p:nvPr>
        </p:nvGraphicFramePr>
        <p:xfrm>
          <a:off x="736591" y="1021378"/>
          <a:ext cx="7670819" cy="3287032"/>
        </p:xfrm>
        <a:graphic>
          <a:graphicData uri="http://schemas.openxmlformats.org/drawingml/2006/table">
            <a:tbl>
              <a:tblPr/>
              <a:tblGrid>
                <a:gridCol w="2690402">
                  <a:extLst>
                    <a:ext uri="{9D8B030D-6E8A-4147-A177-3AD203B41FA5}">
                      <a16:colId xmlns:a16="http://schemas.microsoft.com/office/drawing/2014/main" val="20000"/>
                    </a:ext>
                  </a:extLst>
                </a:gridCol>
                <a:gridCol w="4980417">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install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Install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remove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Uninstall package, leaving behind config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purge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Uninstall package, removing config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show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Report info about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2473978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version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version info about package.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50133972"/>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update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Update the APT database of available packages.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1791496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upgrade [package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Upgrade package or all packages if none provided.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4313522"/>
                  </a:ext>
                </a:extLst>
              </a:tr>
            </a:tbl>
          </a:graphicData>
        </a:graphic>
      </p:graphicFrame>
    </p:spTree>
    <p:extLst>
      <p:ext uri="{BB962C8B-B14F-4D97-AF65-F5344CB8AC3E}">
        <p14:creationId xmlns:p14="http://schemas.microsoft.com/office/powerpoint/2010/main" val="377803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90A7C-B0DB-46E8-B666-7589AB882E4F}"/>
              </a:ext>
            </a:extLst>
          </p:cNvPr>
          <p:cNvSpPr>
            <a:spLocks noGrp="1"/>
          </p:cNvSpPr>
          <p:nvPr>
            <p:ph type="title"/>
          </p:nvPr>
        </p:nvSpPr>
        <p:spPr/>
        <p:txBody>
          <a:bodyPr/>
          <a:lstStyle/>
          <a:p>
            <a:r>
              <a:rPr lang="en-US" dirty="0"/>
              <a:t>Debian Package Upgrades</a:t>
            </a:r>
          </a:p>
        </p:txBody>
      </p:sp>
      <p:sp>
        <p:nvSpPr>
          <p:cNvPr id="3" name="Slide Number Placeholder 2">
            <a:extLst>
              <a:ext uri="{FF2B5EF4-FFF2-40B4-BE49-F238E27FC236}">
                <a16:creationId xmlns:a16="http://schemas.microsoft.com/office/drawing/2014/main" id="{888AD8A2-A681-4C57-A468-65C611769BA6}"/>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5" name="Content Placeholder 4">
            <a:extLst>
              <a:ext uri="{FF2B5EF4-FFF2-40B4-BE49-F238E27FC236}">
                <a16:creationId xmlns:a16="http://schemas.microsoft.com/office/drawing/2014/main" id="{692D7170-7BA1-47D3-A261-393BCBEA5A48}"/>
              </a:ext>
            </a:extLst>
          </p:cNvPr>
          <p:cNvSpPr>
            <a:spLocks noGrp="1"/>
          </p:cNvSpPr>
          <p:nvPr>
            <p:ph idx="1"/>
          </p:nvPr>
        </p:nvSpPr>
        <p:spPr/>
        <p:txBody>
          <a:bodyPr/>
          <a:lstStyle/>
          <a:p>
            <a:r>
              <a:rPr lang="en-US" dirty="0">
                <a:latin typeface="Cutive Mono" panose="020B0604020202020204" charset="0"/>
              </a:rPr>
              <a:t>apt update</a:t>
            </a:r>
            <a:r>
              <a:rPr lang="en-US" dirty="0"/>
              <a:t> updates APT database.</a:t>
            </a:r>
          </a:p>
          <a:p>
            <a:pPr lvl="1"/>
            <a:r>
              <a:rPr lang="en-US" dirty="0"/>
              <a:t>APT becomes aware of new versions from repositories.</a:t>
            </a:r>
          </a:p>
          <a:p>
            <a:pPr lvl="1"/>
            <a:r>
              <a:rPr lang="en-US" dirty="0"/>
              <a:t>Doesn't install any software.</a:t>
            </a:r>
          </a:p>
          <a:p>
            <a:r>
              <a:rPr lang="en-US" dirty="0">
                <a:latin typeface="Cutive Mono" panose="020B0604020202020204" charset="0"/>
              </a:rPr>
              <a:t>apt upgrade</a:t>
            </a:r>
            <a:r>
              <a:rPr lang="en-US" dirty="0"/>
              <a:t> upgrades all installed software.</a:t>
            </a:r>
          </a:p>
          <a:p>
            <a:pPr lvl="1"/>
            <a:r>
              <a:rPr lang="en-US" dirty="0"/>
              <a:t>Based on newer versions of packages in APT database.</a:t>
            </a:r>
          </a:p>
          <a:p>
            <a:pPr lvl="1"/>
            <a:r>
              <a:rPr lang="en-US" dirty="0"/>
              <a:t>Can be time-consuming.</a:t>
            </a:r>
          </a:p>
          <a:p>
            <a:pPr lvl="1"/>
            <a:r>
              <a:rPr lang="en-US" dirty="0"/>
              <a:t>You can specify individual packages to upgrade rather than all.</a:t>
            </a:r>
          </a:p>
          <a:p>
            <a:r>
              <a:rPr lang="en-US" dirty="0"/>
              <a:t>Run </a:t>
            </a:r>
            <a:r>
              <a:rPr lang="en-US" dirty="0">
                <a:latin typeface="Cutive Mono" panose="020B0604020202020204" charset="0"/>
              </a:rPr>
              <a:t>apt update</a:t>
            </a:r>
            <a:r>
              <a:rPr lang="en-US" dirty="0"/>
              <a:t> first, then </a:t>
            </a:r>
            <a:r>
              <a:rPr lang="en-US" dirty="0">
                <a:latin typeface="Cutive Mono" panose="020B0604020202020204" charset="0"/>
              </a:rPr>
              <a:t>apt upgrade</a:t>
            </a:r>
            <a:r>
              <a:rPr lang="en-US" dirty="0"/>
              <a:t> after.</a:t>
            </a:r>
          </a:p>
        </p:txBody>
      </p:sp>
    </p:spTree>
    <p:extLst>
      <p:ext uri="{BB962C8B-B14F-4D97-AF65-F5344CB8AC3E}">
        <p14:creationId xmlns:p14="http://schemas.microsoft.com/office/powerpoint/2010/main" val="2962303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1D865D9-5578-4005-8150-9CA3591D2F17}"/>
              </a:ext>
            </a:extLst>
          </p:cNvPr>
          <p:cNvSpPr>
            <a:spLocks noGrp="1"/>
          </p:cNvSpPr>
          <p:nvPr>
            <p:ph type="body" sz="quarter" idx="13"/>
          </p:nvPr>
        </p:nvSpPr>
        <p:spPr/>
        <p:txBody>
          <a:bodyPr/>
          <a:lstStyle/>
          <a:p>
            <a:r>
              <a:rPr lang="en-US" dirty="0"/>
              <a:t>Discussing Managing Software with dpkg and APT</a:t>
            </a:r>
          </a:p>
        </p:txBody>
      </p:sp>
      <p:sp>
        <p:nvSpPr>
          <p:cNvPr id="3" name="Slide Number Placeholder 2">
            <a:extLst>
              <a:ext uri="{FF2B5EF4-FFF2-40B4-BE49-F238E27FC236}">
                <a16:creationId xmlns:a16="http://schemas.microsoft.com/office/drawing/2014/main" id="{21D662DC-B2A9-4AC7-82A3-FB675FF4D92B}"/>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Tree>
    <p:extLst>
      <p:ext uri="{BB962C8B-B14F-4D97-AF65-F5344CB8AC3E}">
        <p14:creationId xmlns:p14="http://schemas.microsoft.com/office/powerpoint/2010/main" val="402355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A40A90-FE65-4A9F-BD5E-09EA0494FB8D}"/>
              </a:ext>
            </a:extLst>
          </p:cNvPr>
          <p:cNvSpPr>
            <a:spLocks noGrp="1"/>
          </p:cNvSpPr>
          <p:nvPr>
            <p:ph type="title"/>
          </p:nvPr>
        </p:nvSpPr>
        <p:spPr/>
        <p:txBody>
          <a:bodyPr/>
          <a:lstStyle/>
          <a:p>
            <a:r>
              <a:rPr lang="en-US" dirty="0"/>
              <a:t>Software Dependencies</a:t>
            </a:r>
          </a:p>
        </p:txBody>
      </p:sp>
      <p:sp>
        <p:nvSpPr>
          <p:cNvPr id="4" name="Slide Number Placeholder 3">
            <a:extLst>
              <a:ext uri="{FF2B5EF4-FFF2-40B4-BE49-F238E27FC236}">
                <a16:creationId xmlns:a16="http://schemas.microsoft.com/office/drawing/2014/main" id="{129EA6BF-9B36-48CE-8A68-72139C9D0475}"/>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7" name="Content Placeholder 6">
            <a:extLst>
              <a:ext uri="{FF2B5EF4-FFF2-40B4-BE49-F238E27FC236}">
                <a16:creationId xmlns:a16="http://schemas.microsoft.com/office/drawing/2014/main" id="{84BC1832-2B30-46D8-818E-48FD291E0CEC}"/>
              </a:ext>
            </a:extLst>
          </p:cNvPr>
          <p:cNvSpPr>
            <a:spLocks noGrp="1"/>
          </p:cNvSpPr>
          <p:nvPr>
            <p:ph idx="1"/>
          </p:nvPr>
        </p:nvSpPr>
        <p:spPr/>
        <p:txBody>
          <a:bodyPr/>
          <a:lstStyle/>
          <a:p>
            <a:r>
              <a:rPr lang="en-US" dirty="0"/>
              <a:t>Many Linux apps are modular and depend on other software.</a:t>
            </a:r>
          </a:p>
          <a:p>
            <a:r>
              <a:rPr lang="en-US" dirty="0"/>
              <a:t>Packages list dependencies.</a:t>
            </a:r>
          </a:p>
          <a:p>
            <a:pPr lvl="1"/>
            <a:r>
              <a:rPr lang="en-US" dirty="0"/>
              <a:t>Required components.</a:t>
            </a:r>
          </a:p>
          <a:p>
            <a:pPr lvl="1"/>
            <a:r>
              <a:rPr lang="en-US" dirty="0"/>
              <a:t>Software will not run without them.</a:t>
            </a:r>
          </a:p>
          <a:p>
            <a:r>
              <a:rPr lang="en-US" dirty="0"/>
              <a:t>Package managers check for dependencies before installing.</a:t>
            </a:r>
          </a:p>
          <a:p>
            <a:r>
              <a:rPr lang="en-US" dirty="0"/>
              <a:t>"Failed dependency" errors may arise.</a:t>
            </a:r>
          </a:p>
        </p:txBody>
      </p:sp>
    </p:spTree>
    <p:extLst>
      <p:ext uri="{BB962C8B-B14F-4D97-AF65-F5344CB8AC3E}">
        <p14:creationId xmlns:p14="http://schemas.microsoft.com/office/powerpoint/2010/main" val="1099227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AAC12-8968-BF41-B570-42B507590C94}"/>
              </a:ext>
            </a:extLst>
          </p:cNvPr>
          <p:cNvSpPr>
            <a:spLocks noGrp="1"/>
          </p:cNvSpPr>
          <p:nvPr>
            <p:ph idx="1"/>
          </p:nvPr>
        </p:nvSpPr>
        <p:spPr/>
        <p:txBody>
          <a:bodyPr/>
          <a:lstStyle/>
          <a:p>
            <a:r>
              <a:rPr lang="en-US" b="1" dirty="0"/>
              <a:t>You are teaching a CentOS Linux administrator how to install software on a Debian-based Linux system via APT. Which command can you use to install the text-based browser Lynx (lynx)?</a:t>
            </a:r>
          </a:p>
          <a:p>
            <a:endParaRPr lang="en-US" b="1" dirty="0"/>
          </a:p>
          <a:p>
            <a:r>
              <a:rPr lang="en-US" b="1" dirty="0"/>
              <a:t>ANSWER:</a:t>
            </a:r>
          </a:p>
          <a:p>
            <a:pPr lvl="1"/>
            <a:r>
              <a:rPr lang="en-US" dirty="0" err="1"/>
              <a:t>sudo</a:t>
            </a:r>
            <a:r>
              <a:rPr lang="en-US" dirty="0"/>
              <a:t> apt install lynx</a:t>
            </a:r>
          </a:p>
          <a:p>
            <a:endParaRPr lang="en-US" dirty="0"/>
          </a:p>
        </p:txBody>
      </p:sp>
      <p:sp>
        <p:nvSpPr>
          <p:cNvPr id="3" name="Title 2">
            <a:extLst>
              <a:ext uri="{FF2B5EF4-FFF2-40B4-BE49-F238E27FC236}">
                <a16:creationId xmlns:a16="http://schemas.microsoft.com/office/drawing/2014/main" id="{B45D24FA-DC59-C34B-A53E-69FF3D62DD75}"/>
              </a:ext>
            </a:extLst>
          </p:cNvPr>
          <p:cNvSpPr>
            <a:spLocks noGrp="1"/>
          </p:cNvSpPr>
          <p:nvPr>
            <p:ph type="title"/>
          </p:nvPr>
        </p:nvSpPr>
        <p:spPr>
          <a:xfrm>
            <a:off x="323360" y="148785"/>
            <a:ext cx="8497279" cy="633458"/>
          </a:xfrm>
        </p:spPr>
        <p:txBody>
          <a:bodyPr/>
          <a:lstStyle/>
          <a:p>
            <a:r>
              <a:rPr lang="en-US" dirty="0"/>
              <a:t>Activity 11-5: Discussing Managing Software with </a:t>
            </a:r>
            <a:r>
              <a:rPr lang="en-US" dirty="0" err="1"/>
              <a:t>dpkg</a:t>
            </a:r>
            <a:r>
              <a:rPr lang="en-US" dirty="0"/>
              <a:t> and APT</a:t>
            </a:r>
          </a:p>
        </p:txBody>
      </p:sp>
      <p:sp>
        <p:nvSpPr>
          <p:cNvPr id="4" name="Slide Number Placeholder 3">
            <a:extLst>
              <a:ext uri="{FF2B5EF4-FFF2-40B4-BE49-F238E27FC236}">
                <a16:creationId xmlns:a16="http://schemas.microsoft.com/office/drawing/2014/main" id="{87C98B55-3201-DE4B-A204-2661ABA97542}"/>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Tree>
    <p:extLst>
      <p:ext uri="{BB962C8B-B14F-4D97-AF65-F5344CB8AC3E}">
        <p14:creationId xmlns:p14="http://schemas.microsoft.com/office/powerpoint/2010/main" val="248638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AAC12-8968-BF41-B570-42B507590C94}"/>
              </a:ext>
            </a:extLst>
          </p:cNvPr>
          <p:cNvSpPr>
            <a:spLocks noGrp="1"/>
          </p:cNvSpPr>
          <p:nvPr>
            <p:ph idx="1"/>
          </p:nvPr>
        </p:nvSpPr>
        <p:spPr/>
        <p:txBody>
          <a:bodyPr/>
          <a:lstStyle/>
          <a:p>
            <a:r>
              <a:rPr lang="en-US" b="1" dirty="0"/>
              <a:t>You need to remove the MySQL software package (</a:t>
            </a:r>
            <a:r>
              <a:rPr lang="en-US" b="1" dirty="0" err="1"/>
              <a:t>mysql</a:t>
            </a:r>
            <a:r>
              <a:rPr lang="en-US" b="1" dirty="0"/>
              <a:t>) so that you can install the program via source code, but you want to keep all configuration files intact. Using APT, what command can you issue to uninstall MySQL while leaving the configuration files?</a:t>
            </a:r>
          </a:p>
          <a:p>
            <a:endParaRPr lang="en-US" b="1" dirty="0"/>
          </a:p>
          <a:p>
            <a:r>
              <a:rPr lang="en-US" b="1" dirty="0"/>
              <a:t>ANSWER:</a:t>
            </a:r>
          </a:p>
          <a:p>
            <a:pPr lvl="1"/>
            <a:r>
              <a:rPr lang="en-US" dirty="0" err="1"/>
              <a:t>sudo</a:t>
            </a:r>
            <a:r>
              <a:rPr lang="en-US" dirty="0"/>
              <a:t> apt remove </a:t>
            </a:r>
            <a:r>
              <a:rPr lang="en-US" dirty="0" err="1"/>
              <a:t>mysql</a:t>
            </a:r>
            <a:endParaRPr lang="en-US" dirty="0"/>
          </a:p>
          <a:p>
            <a:endParaRPr lang="en-US" dirty="0"/>
          </a:p>
        </p:txBody>
      </p:sp>
      <p:sp>
        <p:nvSpPr>
          <p:cNvPr id="3" name="Title 2">
            <a:extLst>
              <a:ext uri="{FF2B5EF4-FFF2-40B4-BE49-F238E27FC236}">
                <a16:creationId xmlns:a16="http://schemas.microsoft.com/office/drawing/2014/main" id="{B45D24FA-DC59-C34B-A53E-69FF3D62DD75}"/>
              </a:ext>
            </a:extLst>
          </p:cNvPr>
          <p:cNvSpPr>
            <a:spLocks noGrp="1"/>
          </p:cNvSpPr>
          <p:nvPr>
            <p:ph type="title"/>
          </p:nvPr>
        </p:nvSpPr>
        <p:spPr>
          <a:xfrm>
            <a:off x="323360" y="148785"/>
            <a:ext cx="8497279" cy="633458"/>
          </a:xfrm>
        </p:spPr>
        <p:txBody>
          <a:bodyPr/>
          <a:lstStyle/>
          <a:p>
            <a:r>
              <a:rPr lang="en-US" dirty="0"/>
              <a:t>Activity 11-5: Discussing Managing Software with </a:t>
            </a:r>
            <a:r>
              <a:rPr lang="en-US" dirty="0" err="1"/>
              <a:t>dpkg</a:t>
            </a:r>
            <a:r>
              <a:rPr lang="en-US" dirty="0"/>
              <a:t> and APT</a:t>
            </a:r>
          </a:p>
        </p:txBody>
      </p:sp>
      <p:sp>
        <p:nvSpPr>
          <p:cNvPr id="4" name="Slide Number Placeholder 3">
            <a:extLst>
              <a:ext uri="{FF2B5EF4-FFF2-40B4-BE49-F238E27FC236}">
                <a16:creationId xmlns:a16="http://schemas.microsoft.com/office/drawing/2014/main" id="{87C98B55-3201-DE4B-A204-2661ABA97542}"/>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Tree>
    <p:extLst>
      <p:ext uri="{BB962C8B-B14F-4D97-AF65-F5344CB8AC3E}">
        <p14:creationId xmlns:p14="http://schemas.microsoft.com/office/powerpoint/2010/main" val="34745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AAC12-8968-BF41-B570-42B507590C94}"/>
              </a:ext>
            </a:extLst>
          </p:cNvPr>
          <p:cNvSpPr>
            <a:spLocks noGrp="1"/>
          </p:cNvSpPr>
          <p:nvPr>
            <p:ph idx="1"/>
          </p:nvPr>
        </p:nvSpPr>
        <p:spPr/>
        <p:txBody>
          <a:bodyPr/>
          <a:lstStyle/>
          <a:p>
            <a:r>
              <a:rPr lang="en-US" b="1" dirty="0"/>
              <a:t>It has been a few months since the old system administrators, who are now no longer with the company, updated the Linux systems. The first thing you need to do is to update the APT database with a fresh list of available packages. How do you update the APT database?</a:t>
            </a:r>
          </a:p>
          <a:p>
            <a:endParaRPr lang="en-US" b="1" dirty="0"/>
          </a:p>
          <a:p>
            <a:r>
              <a:rPr lang="en-US" b="1" dirty="0"/>
              <a:t>ANSWER:</a:t>
            </a:r>
          </a:p>
          <a:p>
            <a:pPr lvl="1"/>
            <a:r>
              <a:rPr lang="en-US" dirty="0" err="1"/>
              <a:t>sudo</a:t>
            </a:r>
            <a:r>
              <a:rPr lang="en-US" dirty="0"/>
              <a:t> apt update</a:t>
            </a:r>
          </a:p>
          <a:p>
            <a:endParaRPr lang="en-US" dirty="0"/>
          </a:p>
        </p:txBody>
      </p:sp>
      <p:sp>
        <p:nvSpPr>
          <p:cNvPr id="3" name="Title 2">
            <a:extLst>
              <a:ext uri="{FF2B5EF4-FFF2-40B4-BE49-F238E27FC236}">
                <a16:creationId xmlns:a16="http://schemas.microsoft.com/office/drawing/2014/main" id="{B45D24FA-DC59-C34B-A53E-69FF3D62DD75}"/>
              </a:ext>
            </a:extLst>
          </p:cNvPr>
          <p:cNvSpPr>
            <a:spLocks noGrp="1"/>
          </p:cNvSpPr>
          <p:nvPr>
            <p:ph type="title"/>
          </p:nvPr>
        </p:nvSpPr>
        <p:spPr>
          <a:xfrm>
            <a:off x="323360" y="148785"/>
            <a:ext cx="8497279" cy="633458"/>
          </a:xfrm>
        </p:spPr>
        <p:txBody>
          <a:bodyPr/>
          <a:lstStyle/>
          <a:p>
            <a:r>
              <a:rPr lang="en-US" dirty="0"/>
              <a:t>Activity 11-5: Discussing Managing Software with </a:t>
            </a:r>
            <a:r>
              <a:rPr lang="en-US" dirty="0" err="1"/>
              <a:t>dpkg</a:t>
            </a:r>
            <a:r>
              <a:rPr lang="en-US" dirty="0"/>
              <a:t> and APT</a:t>
            </a:r>
          </a:p>
        </p:txBody>
      </p:sp>
      <p:sp>
        <p:nvSpPr>
          <p:cNvPr id="4" name="Slide Number Placeholder 3">
            <a:extLst>
              <a:ext uri="{FF2B5EF4-FFF2-40B4-BE49-F238E27FC236}">
                <a16:creationId xmlns:a16="http://schemas.microsoft.com/office/drawing/2014/main" id="{87C98B55-3201-DE4B-A204-2661ABA97542}"/>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Tree>
    <p:extLst>
      <p:ext uri="{BB962C8B-B14F-4D97-AF65-F5344CB8AC3E}">
        <p14:creationId xmlns:p14="http://schemas.microsoft.com/office/powerpoint/2010/main" val="209291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AAC12-8968-BF41-B570-42B507590C94}"/>
              </a:ext>
            </a:extLst>
          </p:cNvPr>
          <p:cNvSpPr>
            <a:spLocks noGrp="1"/>
          </p:cNvSpPr>
          <p:nvPr>
            <p:ph idx="1"/>
          </p:nvPr>
        </p:nvSpPr>
        <p:spPr/>
        <p:txBody>
          <a:bodyPr/>
          <a:lstStyle/>
          <a:p>
            <a:r>
              <a:rPr lang="en-US" b="1" dirty="0"/>
              <a:t>You need to totally remove the emacs package and its configuration files as well. Using APT, what command can you use to do this?</a:t>
            </a:r>
          </a:p>
          <a:p>
            <a:endParaRPr lang="en-US" b="1" dirty="0"/>
          </a:p>
          <a:p>
            <a:r>
              <a:rPr lang="en-US" b="1" dirty="0"/>
              <a:t>ANSWER:</a:t>
            </a:r>
          </a:p>
          <a:p>
            <a:pPr lvl="1"/>
            <a:r>
              <a:rPr lang="en-US" dirty="0" err="1"/>
              <a:t>sudo</a:t>
            </a:r>
            <a:r>
              <a:rPr lang="en-US" dirty="0"/>
              <a:t> apt purge emacs</a:t>
            </a:r>
          </a:p>
          <a:p>
            <a:endParaRPr lang="en-US" dirty="0"/>
          </a:p>
        </p:txBody>
      </p:sp>
      <p:sp>
        <p:nvSpPr>
          <p:cNvPr id="3" name="Title 2">
            <a:extLst>
              <a:ext uri="{FF2B5EF4-FFF2-40B4-BE49-F238E27FC236}">
                <a16:creationId xmlns:a16="http://schemas.microsoft.com/office/drawing/2014/main" id="{B45D24FA-DC59-C34B-A53E-69FF3D62DD75}"/>
              </a:ext>
            </a:extLst>
          </p:cNvPr>
          <p:cNvSpPr>
            <a:spLocks noGrp="1"/>
          </p:cNvSpPr>
          <p:nvPr>
            <p:ph type="title"/>
          </p:nvPr>
        </p:nvSpPr>
        <p:spPr>
          <a:xfrm>
            <a:off x="323360" y="148785"/>
            <a:ext cx="8497279" cy="633458"/>
          </a:xfrm>
        </p:spPr>
        <p:txBody>
          <a:bodyPr/>
          <a:lstStyle/>
          <a:p>
            <a:r>
              <a:rPr lang="en-US" dirty="0"/>
              <a:t>Activity 11-5: Discussing Managing Software with </a:t>
            </a:r>
            <a:r>
              <a:rPr lang="en-US" dirty="0" err="1"/>
              <a:t>dpkg</a:t>
            </a:r>
            <a:r>
              <a:rPr lang="en-US" dirty="0"/>
              <a:t> and APT</a:t>
            </a:r>
          </a:p>
        </p:txBody>
      </p:sp>
      <p:sp>
        <p:nvSpPr>
          <p:cNvPr id="4" name="Slide Number Placeholder 3">
            <a:extLst>
              <a:ext uri="{FF2B5EF4-FFF2-40B4-BE49-F238E27FC236}">
                <a16:creationId xmlns:a16="http://schemas.microsoft.com/office/drawing/2014/main" id="{87C98B55-3201-DE4B-A204-2661ABA97542}"/>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Tree>
    <p:extLst>
      <p:ext uri="{BB962C8B-B14F-4D97-AF65-F5344CB8AC3E}">
        <p14:creationId xmlns:p14="http://schemas.microsoft.com/office/powerpoint/2010/main" val="8077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AAC12-8968-BF41-B570-42B507590C94}"/>
              </a:ext>
            </a:extLst>
          </p:cNvPr>
          <p:cNvSpPr>
            <a:spLocks noGrp="1"/>
          </p:cNvSpPr>
          <p:nvPr>
            <p:ph idx="1"/>
          </p:nvPr>
        </p:nvSpPr>
        <p:spPr/>
        <p:txBody>
          <a:bodyPr/>
          <a:lstStyle/>
          <a:p>
            <a:r>
              <a:rPr lang="en-US" b="1" dirty="0"/>
              <a:t>You have taken a position as system administrator at a new company and have done some discovery work on the environment. You've noticed that multiple software packages are more than one year out of date on several Debian systems. Which command can you issue to update all software packages on each system?</a:t>
            </a:r>
          </a:p>
          <a:p>
            <a:endParaRPr lang="en-US" b="1" dirty="0"/>
          </a:p>
          <a:p>
            <a:r>
              <a:rPr lang="en-US" b="1" dirty="0"/>
              <a:t>ANSWER:</a:t>
            </a:r>
          </a:p>
          <a:p>
            <a:pPr lvl="1"/>
            <a:r>
              <a:rPr lang="en-US" dirty="0" err="1"/>
              <a:t>sudo</a:t>
            </a:r>
            <a:r>
              <a:rPr lang="en-US" dirty="0"/>
              <a:t> apt upgrade</a:t>
            </a:r>
          </a:p>
        </p:txBody>
      </p:sp>
      <p:sp>
        <p:nvSpPr>
          <p:cNvPr id="3" name="Title 2">
            <a:extLst>
              <a:ext uri="{FF2B5EF4-FFF2-40B4-BE49-F238E27FC236}">
                <a16:creationId xmlns:a16="http://schemas.microsoft.com/office/drawing/2014/main" id="{B45D24FA-DC59-C34B-A53E-69FF3D62DD75}"/>
              </a:ext>
            </a:extLst>
          </p:cNvPr>
          <p:cNvSpPr>
            <a:spLocks noGrp="1"/>
          </p:cNvSpPr>
          <p:nvPr>
            <p:ph type="title"/>
          </p:nvPr>
        </p:nvSpPr>
        <p:spPr>
          <a:xfrm>
            <a:off x="323360" y="148785"/>
            <a:ext cx="8497279" cy="633458"/>
          </a:xfrm>
        </p:spPr>
        <p:txBody>
          <a:bodyPr/>
          <a:lstStyle/>
          <a:p>
            <a:r>
              <a:rPr lang="en-US" dirty="0"/>
              <a:t>Activity 11-5: Discussing Managing Software with </a:t>
            </a:r>
            <a:r>
              <a:rPr lang="en-US" dirty="0" err="1"/>
              <a:t>dpkg</a:t>
            </a:r>
            <a:r>
              <a:rPr lang="en-US" dirty="0"/>
              <a:t> and APT</a:t>
            </a:r>
          </a:p>
        </p:txBody>
      </p:sp>
      <p:sp>
        <p:nvSpPr>
          <p:cNvPr id="4" name="Slide Number Placeholder 3">
            <a:extLst>
              <a:ext uri="{FF2B5EF4-FFF2-40B4-BE49-F238E27FC236}">
                <a16:creationId xmlns:a16="http://schemas.microsoft.com/office/drawing/2014/main" id="{87C98B55-3201-DE4B-A204-2661ABA97542}"/>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34079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09DDD03-2F04-4B09-BA8C-8E33C1605875}"/>
              </a:ext>
            </a:extLst>
          </p:cNvPr>
          <p:cNvSpPr>
            <a:spLocks noGrp="1"/>
          </p:cNvSpPr>
          <p:nvPr>
            <p:ph idx="1"/>
          </p:nvPr>
        </p:nvSpPr>
        <p:spPr/>
        <p:txBody>
          <a:bodyPr/>
          <a:lstStyle/>
          <a:p>
            <a:r>
              <a:rPr lang="en-US" dirty="0"/>
              <a:t>Some Develetech systems are Debian-based.</a:t>
            </a:r>
          </a:p>
          <a:p>
            <a:r>
              <a:rPr lang="en-US" dirty="0"/>
              <a:t>They need to undergo network troubleshooting.</a:t>
            </a:r>
          </a:p>
          <a:p>
            <a:r>
              <a:rPr lang="en-US" dirty="0"/>
              <a:t>You'll download and install the </a:t>
            </a:r>
            <a:r>
              <a:rPr lang="en-US" dirty="0">
                <a:latin typeface="Cutive Mono" panose="020B0604020202020204" charset="0"/>
              </a:rPr>
              <a:t>nmap</a:t>
            </a:r>
            <a:r>
              <a:rPr lang="en-US" dirty="0"/>
              <a:t> package.</a:t>
            </a:r>
          </a:p>
          <a:p>
            <a:r>
              <a:rPr lang="en-US" dirty="0"/>
              <a:t>You'll use dpkg and APT.</a:t>
            </a:r>
          </a:p>
        </p:txBody>
      </p:sp>
      <p:sp>
        <p:nvSpPr>
          <p:cNvPr id="5" name="Title 4">
            <a:extLst>
              <a:ext uri="{FF2B5EF4-FFF2-40B4-BE49-F238E27FC236}">
                <a16:creationId xmlns:a16="http://schemas.microsoft.com/office/drawing/2014/main" id="{32C53739-22AE-4FB6-89C4-57E92AB650F6}"/>
              </a:ext>
            </a:extLst>
          </p:cNvPr>
          <p:cNvSpPr>
            <a:spLocks noGrp="1"/>
          </p:cNvSpPr>
          <p:nvPr>
            <p:ph type="title"/>
          </p:nvPr>
        </p:nvSpPr>
        <p:spPr/>
        <p:txBody>
          <a:bodyPr/>
          <a:lstStyle/>
          <a:p>
            <a:r>
              <a:rPr lang="en-US" dirty="0"/>
              <a:t>Activity: Managing Software with dpkg and APT</a:t>
            </a:r>
          </a:p>
        </p:txBody>
      </p:sp>
      <p:sp>
        <p:nvSpPr>
          <p:cNvPr id="3" name="Slide Number Placeholder 2">
            <a:extLst>
              <a:ext uri="{FF2B5EF4-FFF2-40B4-BE49-F238E27FC236}">
                <a16:creationId xmlns:a16="http://schemas.microsoft.com/office/drawing/2014/main" id="{CBA85054-2F52-444F-B8D6-D14182F305D8}"/>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1077097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539A-4275-A34A-B575-EFE24E4761BF}"/>
              </a:ext>
            </a:extLst>
          </p:cNvPr>
          <p:cNvSpPr>
            <a:spLocks noGrp="1"/>
          </p:cNvSpPr>
          <p:nvPr>
            <p:ph type="title"/>
          </p:nvPr>
        </p:nvSpPr>
        <p:spPr/>
        <p:txBody>
          <a:bodyPr/>
          <a:lstStyle/>
          <a:p>
            <a:r>
              <a:rPr lang="en-US" dirty="0"/>
              <a:t>Topic D: Configure Repositories</a:t>
            </a:r>
          </a:p>
        </p:txBody>
      </p:sp>
      <p:sp>
        <p:nvSpPr>
          <p:cNvPr id="3" name="Slide Number Placeholder 2">
            <a:extLst>
              <a:ext uri="{FF2B5EF4-FFF2-40B4-BE49-F238E27FC236}">
                <a16:creationId xmlns:a16="http://schemas.microsoft.com/office/drawing/2014/main" id="{5938D80F-97C6-7745-9407-B321BB25E650}"/>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4" name="Content Placeholder 3">
            <a:extLst>
              <a:ext uri="{FF2B5EF4-FFF2-40B4-BE49-F238E27FC236}">
                <a16:creationId xmlns:a16="http://schemas.microsoft.com/office/drawing/2014/main" id="{169071AC-07CB-4B4B-AFEF-15757CDBCAA9}"/>
              </a:ext>
            </a:extLst>
          </p:cNvPr>
          <p:cNvSpPr>
            <a:spLocks noGrp="1"/>
          </p:cNvSpPr>
          <p:nvPr>
            <p:ph idx="1"/>
          </p:nvPr>
        </p:nvSpPr>
        <p:spPr>
          <a:xfrm>
            <a:off x="1028506" y="838339"/>
            <a:ext cx="7773569" cy="3464156"/>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5736" y="83833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253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FECE8-942B-456D-8D2A-6D0CA8401555}"/>
              </a:ext>
            </a:extLst>
          </p:cNvPr>
          <p:cNvSpPr>
            <a:spLocks noGrp="1"/>
          </p:cNvSpPr>
          <p:nvPr>
            <p:ph type="title"/>
          </p:nvPr>
        </p:nvSpPr>
        <p:spPr/>
        <p:txBody>
          <a:bodyPr/>
          <a:lstStyle/>
          <a:p>
            <a:r>
              <a:rPr lang="en-US" dirty="0"/>
              <a:t>Repositories (Slide 1 of 2)</a:t>
            </a:r>
          </a:p>
        </p:txBody>
      </p:sp>
      <p:sp>
        <p:nvSpPr>
          <p:cNvPr id="7" name="Text Placeholder 6">
            <a:extLst>
              <a:ext uri="{FF2B5EF4-FFF2-40B4-BE49-F238E27FC236}">
                <a16:creationId xmlns:a16="http://schemas.microsoft.com/office/drawing/2014/main" id="{8321F9B1-7AC4-45C9-AEBD-0C871C32A9A5}"/>
              </a:ext>
            </a:extLst>
          </p:cNvPr>
          <p:cNvSpPr>
            <a:spLocks noGrp="1"/>
          </p:cNvSpPr>
          <p:nvPr>
            <p:ph type="body" sz="quarter" idx="13"/>
          </p:nvPr>
        </p:nvSpPr>
        <p:spPr/>
        <p:txBody>
          <a:bodyPr/>
          <a:lstStyle/>
          <a:p>
            <a:r>
              <a:rPr lang="en-US" dirty="0"/>
              <a:t>A storage location for software packages.</a:t>
            </a:r>
          </a:p>
        </p:txBody>
      </p:sp>
      <p:sp>
        <p:nvSpPr>
          <p:cNvPr id="4" name="Slide Number Placeholder 3">
            <a:extLst>
              <a:ext uri="{FF2B5EF4-FFF2-40B4-BE49-F238E27FC236}">
                <a16:creationId xmlns:a16="http://schemas.microsoft.com/office/drawing/2014/main" id="{4947E5EA-3A90-48AF-8822-0FF9FFBA7B53}"/>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6" name="Content Placeholder 5">
            <a:extLst>
              <a:ext uri="{FF2B5EF4-FFF2-40B4-BE49-F238E27FC236}">
                <a16:creationId xmlns:a16="http://schemas.microsoft.com/office/drawing/2014/main" id="{43547EE0-AA3F-46B6-B18F-1501F3B51E2C}"/>
              </a:ext>
            </a:extLst>
          </p:cNvPr>
          <p:cNvSpPr>
            <a:spLocks noGrp="1"/>
          </p:cNvSpPr>
          <p:nvPr>
            <p:ph idx="1"/>
          </p:nvPr>
        </p:nvSpPr>
        <p:spPr/>
        <p:txBody>
          <a:bodyPr/>
          <a:lstStyle/>
          <a:p>
            <a:r>
              <a:rPr lang="en-US" b="1" dirty="0"/>
              <a:t>Local</a:t>
            </a:r>
            <a:r>
              <a:rPr lang="en-US" dirty="0"/>
              <a:t>:</a:t>
            </a:r>
          </a:p>
          <a:p>
            <a:pPr lvl="1"/>
            <a:r>
              <a:rPr lang="en-US" dirty="0"/>
              <a:t>Stored on system's storage drive.</a:t>
            </a:r>
          </a:p>
          <a:p>
            <a:pPr lvl="1"/>
            <a:r>
              <a:rPr lang="en-US" dirty="0"/>
              <a:t>Installation is easy, but version control difficult.</a:t>
            </a:r>
          </a:p>
          <a:p>
            <a:r>
              <a:rPr lang="en-US" b="1" dirty="0"/>
              <a:t>Centralized internal</a:t>
            </a:r>
            <a:r>
              <a:rPr lang="en-US" dirty="0"/>
              <a:t>:</a:t>
            </a:r>
          </a:p>
          <a:p>
            <a:pPr lvl="1"/>
            <a:r>
              <a:rPr lang="en-US" dirty="0"/>
              <a:t>Stored on one or more systems in a LAN.</a:t>
            </a:r>
          </a:p>
          <a:p>
            <a:pPr lvl="1"/>
            <a:r>
              <a:rPr lang="en-US" dirty="0"/>
              <a:t>Version control is simpler.</a:t>
            </a:r>
          </a:p>
          <a:p>
            <a:r>
              <a:rPr lang="en-US" b="1" dirty="0"/>
              <a:t>Vendor</a:t>
            </a:r>
            <a:r>
              <a:rPr lang="en-US" dirty="0"/>
              <a:t>:</a:t>
            </a:r>
          </a:p>
          <a:p>
            <a:pPr lvl="1"/>
            <a:r>
              <a:rPr lang="en-US" dirty="0"/>
              <a:t>Maintained on Internet.</a:t>
            </a:r>
          </a:p>
          <a:p>
            <a:pPr lvl="1"/>
            <a:r>
              <a:rPr lang="en-US" dirty="0"/>
              <a:t>Version control is managed by vendor.</a:t>
            </a:r>
          </a:p>
        </p:txBody>
      </p:sp>
    </p:spTree>
    <p:extLst>
      <p:ext uri="{BB962C8B-B14F-4D97-AF65-F5344CB8AC3E}">
        <p14:creationId xmlns:p14="http://schemas.microsoft.com/office/powerpoint/2010/main" val="3523738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2EA0-FC40-8940-9BFC-E6029A215A13}"/>
              </a:ext>
            </a:extLst>
          </p:cNvPr>
          <p:cNvSpPr>
            <a:spLocks noGrp="1"/>
          </p:cNvSpPr>
          <p:nvPr>
            <p:ph type="title"/>
          </p:nvPr>
        </p:nvSpPr>
        <p:spPr/>
        <p:txBody>
          <a:bodyPr/>
          <a:lstStyle/>
          <a:p>
            <a:r>
              <a:rPr lang="en-US" dirty="0"/>
              <a:t>Repositories (Slide 2 of 2)</a:t>
            </a:r>
          </a:p>
        </p:txBody>
      </p:sp>
      <p:sp>
        <p:nvSpPr>
          <p:cNvPr id="3" name="Slide Number Placeholder 2">
            <a:extLst>
              <a:ext uri="{FF2B5EF4-FFF2-40B4-BE49-F238E27FC236}">
                <a16:creationId xmlns:a16="http://schemas.microsoft.com/office/drawing/2014/main" id="{8499AA4D-EFD6-B14A-B371-6B147D6959A7}"/>
              </a:ext>
            </a:extLst>
          </p:cNvPr>
          <p:cNvSpPr>
            <a:spLocks noGrp="1"/>
          </p:cNvSpPr>
          <p:nvPr>
            <p:ph type="sldNum" sz="quarter" idx="4"/>
          </p:nvPr>
        </p:nvSpPr>
        <p:spPr/>
        <p:txBody>
          <a:bodyPr/>
          <a:lstStyle/>
          <a:p>
            <a:fld id="{2066355A-084C-D24E-9AD2-7E4FC41EA627}" type="slidenum">
              <a:rPr lang="en-US" smtClean="0"/>
              <a:pPr/>
              <a:t>48</a:t>
            </a:fld>
            <a:endParaRPr lang="en-US" dirty="0"/>
          </a:p>
        </p:txBody>
      </p:sp>
      <p:pic>
        <p:nvPicPr>
          <p:cNvPr id="11" name="Picture 10">
            <a:extLst>
              <a:ext uri="{FF2B5EF4-FFF2-40B4-BE49-F238E27FC236}">
                <a16:creationId xmlns:a16="http://schemas.microsoft.com/office/drawing/2014/main" id="{5DE19D46-51B2-4302-B3EB-55DACF790828}"/>
              </a:ext>
            </a:extLst>
          </p:cNvPr>
          <p:cNvPicPr>
            <a:picLocks noChangeAspect="1"/>
          </p:cNvPicPr>
          <p:nvPr/>
        </p:nvPicPr>
        <p:blipFill>
          <a:blip r:embed="rId2"/>
          <a:stretch>
            <a:fillRect/>
          </a:stretch>
        </p:blipFill>
        <p:spPr>
          <a:xfrm>
            <a:off x="1434071" y="708660"/>
            <a:ext cx="6275859" cy="4021720"/>
          </a:xfrm>
          <a:prstGeom prst="rect">
            <a:avLst/>
          </a:prstGeom>
        </p:spPr>
      </p:pic>
    </p:spTree>
    <p:extLst>
      <p:ext uri="{BB962C8B-B14F-4D97-AF65-F5344CB8AC3E}">
        <p14:creationId xmlns:p14="http://schemas.microsoft.com/office/powerpoint/2010/main" val="417986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0CB0E0-E8E5-45EF-8967-6B8DBB4526C1}"/>
              </a:ext>
            </a:extLst>
          </p:cNvPr>
          <p:cNvSpPr>
            <a:spLocks noGrp="1"/>
          </p:cNvSpPr>
          <p:nvPr>
            <p:ph type="title"/>
          </p:nvPr>
        </p:nvSpPr>
        <p:spPr/>
        <p:txBody>
          <a:bodyPr/>
          <a:lstStyle/>
          <a:p>
            <a:r>
              <a:rPr lang="en-US" dirty="0"/>
              <a:t>YUM Repository Configuration</a:t>
            </a:r>
          </a:p>
        </p:txBody>
      </p:sp>
      <p:sp>
        <p:nvSpPr>
          <p:cNvPr id="4" name="Slide Number Placeholder 3">
            <a:extLst>
              <a:ext uri="{FF2B5EF4-FFF2-40B4-BE49-F238E27FC236}">
                <a16:creationId xmlns:a16="http://schemas.microsoft.com/office/drawing/2014/main" id="{61215828-426B-4730-97EC-378AF146CB2C}"/>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
        <p:nvSpPr>
          <p:cNvPr id="7" name="Content Placeholder 6">
            <a:extLst>
              <a:ext uri="{FF2B5EF4-FFF2-40B4-BE49-F238E27FC236}">
                <a16:creationId xmlns:a16="http://schemas.microsoft.com/office/drawing/2014/main" id="{541B6263-F71E-4103-8945-5149091D83AB}"/>
              </a:ext>
            </a:extLst>
          </p:cNvPr>
          <p:cNvSpPr>
            <a:spLocks noGrp="1"/>
          </p:cNvSpPr>
          <p:nvPr>
            <p:ph idx="1"/>
          </p:nvPr>
        </p:nvSpPr>
        <p:spPr/>
        <p:txBody>
          <a:bodyPr/>
          <a:lstStyle/>
          <a:p>
            <a:r>
              <a:rPr lang="en-US" dirty="0"/>
              <a:t>Designate a location as a repo using </a:t>
            </a:r>
            <a:r>
              <a:rPr lang="en-US" dirty="0">
                <a:latin typeface="Cutive Mono" panose="020B0604020202020204" charset="0"/>
              </a:rPr>
              <a:t>createrepo</a:t>
            </a:r>
          </a:p>
          <a:p>
            <a:pPr lvl="1"/>
            <a:r>
              <a:rPr lang="en-US" dirty="0"/>
              <a:t>Updates XML files used to reference location.</a:t>
            </a:r>
          </a:p>
          <a:p>
            <a:pPr lvl="1"/>
            <a:r>
              <a:rPr lang="en-US" dirty="0"/>
              <a:t>Can be local drive, centralized server, or Internet-based.</a:t>
            </a:r>
          </a:p>
          <a:p>
            <a:r>
              <a:rPr lang="en-US" dirty="0"/>
              <a:t>Create .repo config file in </a:t>
            </a:r>
            <a:r>
              <a:rPr lang="en-US" dirty="0">
                <a:latin typeface="Cutive Mono" panose="020B0604020202020204" charset="0"/>
              </a:rPr>
              <a:t>/etc/yum.repos.d/</a:t>
            </a:r>
          </a:p>
          <a:p>
            <a:pPr marL="342900" lvl="1" indent="0">
              <a:buNone/>
            </a:pPr>
            <a:r>
              <a:rPr lang="en-US" dirty="0">
                <a:latin typeface="Cutive Mono" panose="020B0604020202020204" charset="0"/>
              </a:rPr>
              <a:t>[repo-name]</a:t>
            </a:r>
          </a:p>
          <a:p>
            <a:pPr marL="342900" lvl="1" indent="0">
              <a:buNone/>
            </a:pPr>
            <a:r>
              <a:rPr lang="en-US" dirty="0">
                <a:latin typeface="Cutive Mono" panose="020B0604020202020204" charset="0"/>
              </a:rPr>
              <a:t>name=Repository Name</a:t>
            </a:r>
          </a:p>
          <a:p>
            <a:pPr marL="342900" lvl="1" indent="0">
              <a:buNone/>
            </a:pPr>
            <a:r>
              <a:rPr lang="en-US" dirty="0">
                <a:latin typeface="Cutive Mono" panose="020B0604020202020204" charset="0"/>
              </a:rPr>
              <a:t>baseurl=</a:t>
            </a:r>
          </a:p>
          <a:p>
            <a:pPr marL="342900" lvl="1" indent="0">
              <a:buNone/>
            </a:pPr>
            <a:r>
              <a:rPr lang="en-US" dirty="0">
                <a:latin typeface="Cutive Mono" panose="020B0604020202020204" charset="0"/>
              </a:rPr>
              <a:t>enabled=1</a:t>
            </a:r>
          </a:p>
          <a:p>
            <a:pPr marL="342900" lvl="1" indent="0">
              <a:buNone/>
            </a:pPr>
            <a:r>
              <a:rPr lang="en-US" dirty="0">
                <a:latin typeface="Cutive Mono" panose="020B0604020202020204" charset="0"/>
              </a:rPr>
              <a:t>gpgcheck=0</a:t>
            </a:r>
          </a:p>
        </p:txBody>
      </p:sp>
    </p:spTree>
    <p:extLst>
      <p:ext uri="{BB962C8B-B14F-4D97-AF65-F5344CB8AC3E}">
        <p14:creationId xmlns:p14="http://schemas.microsoft.com/office/powerpoint/2010/main" val="102364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3806-1166-4068-80A4-5E7F949C2C32}"/>
              </a:ext>
            </a:extLst>
          </p:cNvPr>
          <p:cNvSpPr>
            <a:spLocks noGrp="1"/>
          </p:cNvSpPr>
          <p:nvPr>
            <p:ph type="title"/>
          </p:nvPr>
        </p:nvSpPr>
        <p:spPr>
          <a:xfrm>
            <a:off x="341927" y="126002"/>
            <a:ext cx="8455567" cy="633458"/>
          </a:xfrm>
        </p:spPr>
        <p:txBody>
          <a:bodyPr/>
          <a:lstStyle/>
          <a:p>
            <a:r>
              <a:rPr lang="en-US" dirty="0"/>
              <a:t>Red Hat Installation vs. Debian Installation vs. Compiling (Slide 1 of 2)</a:t>
            </a:r>
          </a:p>
        </p:txBody>
      </p:sp>
      <p:sp>
        <p:nvSpPr>
          <p:cNvPr id="4" name="Slide Number Placeholder 3">
            <a:extLst>
              <a:ext uri="{FF2B5EF4-FFF2-40B4-BE49-F238E27FC236}">
                <a16:creationId xmlns:a16="http://schemas.microsoft.com/office/drawing/2014/main" id="{0DF5B0E2-8135-4DC9-BFD8-77F9BC8F1235}"/>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6" name="Content Placeholder 5">
            <a:extLst>
              <a:ext uri="{FF2B5EF4-FFF2-40B4-BE49-F238E27FC236}">
                <a16:creationId xmlns:a16="http://schemas.microsoft.com/office/drawing/2014/main" id="{37206959-119E-49F7-AC2A-329427A3E38B}"/>
              </a:ext>
            </a:extLst>
          </p:cNvPr>
          <p:cNvSpPr>
            <a:spLocks noGrp="1"/>
          </p:cNvSpPr>
          <p:nvPr>
            <p:ph idx="1"/>
          </p:nvPr>
        </p:nvSpPr>
        <p:spPr/>
        <p:txBody>
          <a:bodyPr/>
          <a:lstStyle/>
          <a:p>
            <a:r>
              <a:rPr lang="en-US" dirty="0"/>
              <a:t>Two dominant package managers:</a:t>
            </a:r>
          </a:p>
          <a:p>
            <a:pPr lvl="1"/>
            <a:r>
              <a:rPr lang="en-US" dirty="0"/>
              <a:t>Red Hat Package Manager (RPM)</a:t>
            </a:r>
          </a:p>
          <a:p>
            <a:pPr lvl="1"/>
            <a:r>
              <a:rPr lang="en-US" dirty="0"/>
              <a:t>Debian Package (dpkg)</a:t>
            </a:r>
          </a:p>
          <a:p>
            <a:r>
              <a:rPr lang="en-US" dirty="0"/>
              <a:t>Different design, but similar functionality.</a:t>
            </a:r>
          </a:p>
          <a:p>
            <a:r>
              <a:rPr lang="en-US" dirty="0"/>
              <a:t>Choice depends on distro.</a:t>
            </a:r>
          </a:p>
          <a:p>
            <a:r>
              <a:rPr lang="en-US" dirty="0"/>
              <a:t>Compiling is a traditional alternative.</a:t>
            </a:r>
          </a:p>
          <a:p>
            <a:pPr lvl="1"/>
            <a:r>
              <a:rPr lang="en-US" dirty="0"/>
              <a:t>Enables users to make changes to code before installing.</a:t>
            </a:r>
          </a:p>
          <a:p>
            <a:pPr lvl="1"/>
            <a:r>
              <a:rPr lang="en-US" dirty="0"/>
              <a:t>Can customize software to your liking.</a:t>
            </a:r>
          </a:p>
          <a:p>
            <a:pPr lvl="1"/>
            <a:r>
              <a:rPr lang="en-US" dirty="0"/>
              <a:t>Takes more effort and knowledge.</a:t>
            </a:r>
          </a:p>
        </p:txBody>
      </p:sp>
    </p:spTree>
    <p:extLst>
      <p:ext uri="{BB962C8B-B14F-4D97-AF65-F5344CB8AC3E}">
        <p14:creationId xmlns:p14="http://schemas.microsoft.com/office/powerpoint/2010/main" val="3637395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8156-62F8-4738-A4E8-E3304A3948E4}"/>
              </a:ext>
            </a:extLst>
          </p:cNvPr>
          <p:cNvSpPr>
            <a:spLocks noGrp="1"/>
          </p:cNvSpPr>
          <p:nvPr>
            <p:ph type="title"/>
          </p:nvPr>
        </p:nvSpPr>
        <p:spPr/>
        <p:txBody>
          <a:bodyPr/>
          <a:lstStyle/>
          <a:p>
            <a:r>
              <a:rPr lang="en-US" dirty="0"/>
              <a:t>Repository Synchronization</a:t>
            </a:r>
          </a:p>
        </p:txBody>
      </p:sp>
      <p:sp>
        <p:nvSpPr>
          <p:cNvPr id="3" name="Slide Number Placeholder 2">
            <a:extLst>
              <a:ext uri="{FF2B5EF4-FFF2-40B4-BE49-F238E27FC236}">
                <a16:creationId xmlns:a16="http://schemas.microsoft.com/office/drawing/2014/main" id="{6123B1F9-D270-445C-8EA6-4600EF0FD225}"/>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
        <p:nvSpPr>
          <p:cNvPr id="4" name="Content Placeholder 3">
            <a:extLst>
              <a:ext uri="{FF2B5EF4-FFF2-40B4-BE49-F238E27FC236}">
                <a16:creationId xmlns:a16="http://schemas.microsoft.com/office/drawing/2014/main" id="{79A76779-9998-48B6-9DF4-63F44AF92526}"/>
              </a:ext>
            </a:extLst>
          </p:cNvPr>
          <p:cNvSpPr>
            <a:spLocks noGrp="1"/>
          </p:cNvSpPr>
          <p:nvPr>
            <p:ph idx="1"/>
          </p:nvPr>
        </p:nvSpPr>
        <p:spPr/>
        <p:txBody>
          <a:bodyPr/>
          <a:lstStyle/>
          <a:p>
            <a:r>
              <a:rPr lang="en-US" dirty="0"/>
              <a:t>YUM can sync online repo to local repo.</a:t>
            </a:r>
          </a:p>
          <a:p>
            <a:pPr lvl="1"/>
            <a:r>
              <a:rPr lang="en-US" dirty="0"/>
              <a:t>Also known as mirroring.</a:t>
            </a:r>
          </a:p>
          <a:p>
            <a:r>
              <a:rPr lang="en-US" dirty="0"/>
              <a:t>Reduces WAN traffic and lessens load on parent repo.</a:t>
            </a:r>
          </a:p>
          <a:p>
            <a:r>
              <a:rPr lang="en-US" dirty="0">
                <a:latin typeface="Cutive Mono" panose="020B0604020202020204" charset="0"/>
              </a:rPr>
              <a:t>reposync</a:t>
            </a:r>
            <a:r>
              <a:rPr lang="en-US" dirty="0"/>
              <a:t> is used to manage process.</a:t>
            </a:r>
          </a:p>
          <a:p>
            <a:r>
              <a:rPr lang="en-US" dirty="0"/>
              <a:t>You can sync parent repo once, or periodically.</a:t>
            </a:r>
          </a:p>
          <a:p>
            <a:r>
              <a:rPr lang="en-US" dirty="0"/>
              <a:t>Example: Sync RHN repo to local server.</a:t>
            </a:r>
          </a:p>
          <a:p>
            <a:pPr lvl="1"/>
            <a:r>
              <a:rPr lang="en-US" dirty="0"/>
              <a:t>RH servers can use local repo instead of going out to Internet.</a:t>
            </a:r>
          </a:p>
          <a:p>
            <a:pPr lvl="1"/>
            <a:r>
              <a:rPr lang="en-US" dirty="0"/>
              <a:t>Local repo might be updated nightly.</a:t>
            </a:r>
          </a:p>
        </p:txBody>
      </p:sp>
    </p:spTree>
    <p:extLst>
      <p:ext uri="{BB962C8B-B14F-4D97-AF65-F5344CB8AC3E}">
        <p14:creationId xmlns:p14="http://schemas.microsoft.com/office/powerpoint/2010/main" val="2744625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F07E-2CC7-4D06-8014-51D73252BC41}"/>
              </a:ext>
            </a:extLst>
          </p:cNvPr>
          <p:cNvSpPr>
            <a:spLocks noGrp="1"/>
          </p:cNvSpPr>
          <p:nvPr>
            <p:ph type="title"/>
          </p:nvPr>
        </p:nvSpPr>
        <p:spPr/>
        <p:txBody>
          <a:bodyPr/>
          <a:lstStyle/>
          <a:p>
            <a:r>
              <a:rPr lang="en-US" dirty="0"/>
              <a:t>APT Repository Configuration</a:t>
            </a:r>
          </a:p>
        </p:txBody>
      </p:sp>
      <p:sp>
        <p:nvSpPr>
          <p:cNvPr id="3" name="Slide Number Placeholder 2">
            <a:extLst>
              <a:ext uri="{FF2B5EF4-FFF2-40B4-BE49-F238E27FC236}">
                <a16:creationId xmlns:a16="http://schemas.microsoft.com/office/drawing/2014/main" id="{10DB7E11-9D15-4989-A596-B41C198CDFFE}"/>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
        <p:nvSpPr>
          <p:cNvPr id="4" name="Content Placeholder 3">
            <a:extLst>
              <a:ext uri="{FF2B5EF4-FFF2-40B4-BE49-F238E27FC236}">
                <a16:creationId xmlns:a16="http://schemas.microsoft.com/office/drawing/2014/main" id="{96290EB3-F3EA-4327-9647-A88AA8261F65}"/>
              </a:ext>
            </a:extLst>
          </p:cNvPr>
          <p:cNvSpPr>
            <a:spLocks noGrp="1"/>
          </p:cNvSpPr>
          <p:nvPr>
            <p:ph idx="1"/>
          </p:nvPr>
        </p:nvSpPr>
        <p:spPr/>
        <p:txBody>
          <a:bodyPr/>
          <a:lstStyle/>
          <a:p>
            <a:r>
              <a:rPr lang="en-US" dirty="0"/>
              <a:t>Repos are configured in:</a:t>
            </a:r>
          </a:p>
          <a:p>
            <a:pPr lvl="1"/>
            <a:r>
              <a:rPr lang="en-US" dirty="0">
                <a:latin typeface="Cutive Mono" panose="020B0604020202020204" charset="0"/>
              </a:rPr>
              <a:t>/etc/apt/sources.list</a:t>
            </a:r>
          </a:p>
          <a:p>
            <a:pPr lvl="1"/>
            <a:r>
              <a:rPr lang="en-US" dirty="0">
                <a:latin typeface="Cutive Mono" panose="020B0604020202020204" charset="0"/>
              </a:rPr>
              <a:t>/etc/apt/sources.list.d/</a:t>
            </a:r>
          </a:p>
          <a:p>
            <a:r>
              <a:rPr lang="en-US" dirty="0"/>
              <a:t>Can be local, centralized, or hosted on the Internet.</a:t>
            </a:r>
          </a:p>
          <a:p>
            <a:r>
              <a:rPr lang="en-US" dirty="0"/>
              <a:t>Format of entries:</a:t>
            </a:r>
          </a:p>
          <a:p>
            <a:pPr marL="342900" lvl="1" indent="0">
              <a:buNone/>
            </a:pPr>
            <a:r>
              <a:rPr lang="en-US" dirty="0">
                <a:latin typeface="Cutive Mono" panose="020B0604020202020204" charset="0"/>
              </a:rPr>
              <a:t>deb URL distro-name components</a:t>
            </a:r>
          </a:p>
          <a:p>
            <a:r>
              <a:rPr lang="en-US" dirty="0"/>
              <a:t>Run </a:t>
            </a:r>
            <a:r>
              <a:rPr lang="en-US" dirty="0">
                <a:latin typeface="Cutive Mono" panose="020B0604020202020204" charset="0"/>
              </a:rPr>
              <a:t>apt update</a:t>
            </a:r>
            <a:r>
              <a:rPr lang="en-US" dirty="0"/>
              <a:t> so APT knows about new repos.</a:t>
            </a:r>
          </a:p>
        </p:txBody>
      </p:sp>
    </p:spTree>
    <p:extLst>
      <p:ext uri="{BB962C8B-B14F-4D97-AF65-F5344CB8AC3E}">
        <p14:creationId xmlns:p14="http://schemas.microsoft.com/office/powerpoint/2010/main" val="2108827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196B1AB-78AA-48B1-91D7-38F7E310BC79}"/>
              </a:ext>
            </a:extLst>
          </p:cNvPr>
          <p:cNvSpPr>
            <a:spLocks noGrp="1"/>
          </p:cNvSpPr>
          <p:nvPr>
            <p:ph type="body" sz="quarter" idx="13"/>
          </p:nvPr>
        </p:nvSpPr>
        <p:spPr/>
        <p:txBody>
          <a:bodyPr/>
          <a:lstStyle/>
          <a:p>
            <a:r>
              <a:rPr lang="en-US" dirty="0"/>
              <a:t>Discussing Configuring Repositories</a:t>
            </a:r>
          </a:p>
        </p:txBody>
      </p:sp>
      <p:sp>
        <p:nvSpPr>
          <p:cNvPr id="3" name="Slide Number Placeholder 2">
            <a:extLst>
              <a:ext uri="{FF2B5EF4-FFF2-40B4-BE49-F238E27FC236}">
                <a16:creationId xmlns:a16="http://schemas.microsoft.com/office/drawing/2014/main" id="{4FF8F1B0-C0C1-4F3C-A441-CE05ABABECD0}"/>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205217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6E48C-EE26-8043-BDF0-FFAA2C979AD2}"/>
              </a:ext>
            </a:extLst>
          </p:cNvPr>
          <p:cNvSpPr>
            <a:spLocks noGrp="1"/>
          </p:cNvSpPr>
          <p:nvPr>
            <p:ph idx="1"/>
          </p:nvPr>
        </p:nvSpPr>
        <p:spPr/>
        <p:txBody>
          <a:bodyPr/>
          <a:lstStyle/>
          <a:p>
            <a:r>
              <a:rPr lang="en-US" b="1" dirty="0"/>
              <a:t>What is the purpose of creating a centralized internal repository?</a:t>
            </a:r>
          </a:p>
          <a:p>
            <a:endParaRPr lang="en-US" b="1" dirty="0"/>
          </a:p>
          <a:p>
            <a:r>
              <a:rPr lang="en-US" b="1" dirty="0"/>
              <a:t>ANSWER:</a:t>
            </a:r>
          </a:p>
          <a:p>
            <a:pPr lvl="1"/>
            <a:r>
              <a:rPr lang="en-US" dirty="0"/>
              <a:t>This centralized approach makes version control much simpler.</a:t>
            </a:r>
          </a:p>
          <a:p>
            <a:endParaRPr lang="en-US" dirty="0"/>
          </a:p>
        </p:txBody>
      </p:sp>
      <p:sp>
        <p:nvSpPr>
          <p:cNvPr id="3" name="Title 2">
            <a:extLst>
              <a:ext uri="{FF2B5EF4-FFF2-40B4-BE49-F238E27FC236}">
                <a16:creationId xmlns:a16="http://schemas.microsoft.com/office/drawing/2014/main" id="{BE4F0851-68F9-8A4D-AD1D-85ED565ECCBC}"/>
              </a:ext>
            </a:extLst>
          </p:cNvPr>
          <p:cNvSpPr>
            <a:spLocks noGrp="1"/>
          </p:cNvSpPr>
          <p:nvPr>
            <p:ph type="title"/>
          </p:nvPr>
        </p:nvSpPr>
        <p:spPr/>
        <p:txBody>
          <a:bodyPr/>
          <a:lstStyle/>
          <a:p>
            <a:r>
              <a:rPr lang="en-US" dirty="0"/>
              <a:t>Activity 11-7: Discussing Configuring Repositories</a:t>
            </a:r>
          </a:p>
        </p:txBody>
      </p:sp>
      <p:sp>
        <p:nvSpPr>
          <p:cNvPr id="4" name="Slide Number Placeholder 3">
            <a:extLst>
              <a:ext uri="{FF2B5EF4-FFF2-40B4-BE49-F238E27FC236}">
                <a16:creationId xmlns:a16="http://schemas.microsoft.com/office/drawing/2014/main" id="{63835BAB-8B2A-1C4E-B125-E3E4DFFAEBC0}"/>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45540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6E48C-EE26-8043-BDF0-FFAA2C979AD2}"/>
              </a:ext>
            </a:extLst>
          </p:cNvPr>
          <p:cNvSpPr>
            <a:spLocks noGrp="1"/>
          </p:cNvSpPr>
          <p:nvPr>
            <p:ph idx="1"/>
          </p:nvPr>
        </p:nvSpPr>
        <p:spPr/>
        <p:txBody>
          <a:bodyPr/>
          <a:lstStyle/>
          <a:p>
            <a:r>
              <a:rPr lang="en-US" b="1" dirty="0"/>
              <a:t>You have recently taken over support for a group of CentOS Linux servers formerly managed by a different system administrator. You have logged onto each one to check configurations and to update each system. When you attempted to update the systems, no updates were available. Which command can you run to find out which software repositories are configured?</a:t>
            </a:r>
          </a:p>
          <a:p>
            <a:endParaRPr lang="en-US" b="1" dirty="0"/>
          </a:p>
          <a:p>
            <a:r>
              <a:rPr lang="en-US" b="1" dirty="0"/>
              <a:t>ANSWER:</a:t>
            </a:r>
          </a:p>
          <a:p>
            <a:pPr lvl="1"/>
            <a:r>
              <a:rPr lang="en-US" dirty="0"/>
              <a:t>yum </a:t>
            </a:r>
            <a:r>
              <a:rPr lang="en-US" dirty="0" err="1"/>
              <a:t>repolist</a:t>
            </a:r>
            <a:endParaRPr lang="en-US" dirty="0"/>
          </a:p>
          <a:p>
            <a:endParaRPr lang="en-US" dirty="0"/>
          </a:p>
        </p:txBody>
      </p:sp>
      <p:sp>
        <p:nvSpPr>
          <p:cNvPr id="3" name="Title 2">
            <a:extLst>
              <a:ext uri="{FF2B5EF4-FFF2-40B4-BE49-F238E27FC236}">
                <a16:creationId xmlns:a16="http://schemas.microsoft.com/office/drawing/2014/main" id="{BE4F0851-68F9-8A4D-AD1D-85ED565ECCBC}"/>
              </a:ext>
            </a:extLst>
          </p:cNvPr>
          <p:cNvSpPr>
            <a:spLocks noGrp="1"/>
          </p:cNvSpPr>
          <p:nvPr>
            <p:ph type="title"/>
          </p:nvPr>
        </p:nvSpPr>
        <p:spPr/>
        <p:txBody>
          <a:bodyPr/>
          <a:lstStyle/>
          <a:p>
            <a:r>
              <a:rPr lang="en-US"/>
              <a:t>Activity 11-7: Discussing Configuring Repositories</a:t>
            </a:r>
          </a:p>
        </p:txBody>
      </p:sp>
      <p:sp>
        <p:nvSpPr>
          <p:cNvPr id="4" name="Slide Number Placeholder 3">
            <a:extLst>
              <a:ext uri="{FF2B5EF4-FFF2-40B4-BE49-F238E27FC236}">
                <a16:creationId xmlns:a16="http://schemas.microsoft.com/office/drawing/2014/main" id="{63835BAB-8B2A-1C4E-B125-E3E4DFFAEBC0}"/>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2610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6E48C-EE26-8043-BDF0-FFAA2C979AD2}"/>
              </a:ext>
            </a:extLst>
          </p:cNvPr>
          <p:cNvSpPr>
            <a:spLocks noGrp="1"/>
          </p:cNvSpPr>
          <p:nvPr>
            <p:ph idx="1"/>
          </p:nvPr>
        </p:nvSpPr>
        <p:spPr/>
        <p:txBody>
          <a:bodyPr/>
          <a:lstStyle/>
          <a:p>
            <a:r>
              <a:rPr lang="en-US" b="1" dirty="0"/>
              <a:t>You have created an internal repository for all your CentOS Linux servers but you are worried that it will be out of date in a few weeks. Downloading a new set of packages every few weeks is a daunting task. Is there any way to automate this process? If so, how?</a:t>
            </a:r>
          </a:p>
          <a:p>
            <a:endParaRPr lang="en-US" b="1" dirty="0"/>
          </a:p>
          <a:p>
            <a:r>
              <a:rPr lang="en-US" b="1" dirty="0"/>
              <a:t>ANSWER:</a:t>
            </a:r>
          </a:p>
          <a:p>
            <a:pPr lvl="1"/>
            <a:r>
              <a:rPr lang="en-US" dirty="0"/>
              <a:t>Yes, the </a:t>
            </a:r>
            <a:r>
              <a:rPr lang="en-US" dirty="0" err="1"/>
              <a:t>reposync</a:t>
            </a:r>
            <a:r>
              <a:rPr lang="en-US" dirty="0"/>
              <a:t> utility updates the repository automatically.</a:t>
            </a:r>
          </a:p>
          <a:p>
            <a:endParaRPr lang="en-US" dirty="0"/>
          </a:p>
        </p:txBody>
      </p:sp>
      <p:sp>
        <p:nvSpPr>
          <p:cNvPr id="3" name="Title 2">
            <a:extLst>
              <a:ext uri="{FF2B5EF4-FFF2-40B4-BE49-F238E27FC236}">
                <a16:creationId xmlns:a16="http://schemas.microsoft.com/office/drawing/2014/main" id="{BE4F0851-68F9-8A4D-AD1D-85ED565ECCBC}"/>
              </a:ext>
            </a:extLst>
          </p:cNvPr>
          <p:cNvSpPr>
            <a:spLocks noGrp="1"/>
          </p:cNvSpPr>
          <p:nvPr>
            <p:ph type="title"/>
          </p:nvPr>
        </p:nvSpPr>
        <p:spPr/>
        <p:txBody>
          <a:bodyPr/>
          <a:lstStyle/>
          <a:p>
            <a:r>
              <a:rPr lang="en-US"/>
              <a:t>Activity 11-7: Discussing Configuring Repositories</a:t>
            </a:r>
          </a:p>
        </p:txBody>
      </p:sp>
      <p:sp>
        <p:nvSpPr>
          <p:cNvPr id="4" name="Slide Number Placeholder 3">
            <a:extLst>
              <a:ext uri="{FF2B5EF4-FFF2-40B4-BE49-F238E27FC236}">
                <a16:creationId xmlns:a16="http://schemas.microsoft.com/office/drawing/2014/main" id="{63835BAB-8B2A-1C4E-B125-E3E4DFFAEBC0}"/>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27682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6E48C-EE26-8043-BDF0-FFAA2C979AD2}"/>
              </a:ext>
            </a:extLst>
          </p:cNvPr>
          <p:cNvSpPr>
            <a:spLocks noGrp="1"/>
          </p:cNvSpPr>
          <p:nvPr>
            <p:ph idx="1"/>
          </p:nvPr>
        </p:nvSpPr>
        <p:spPr/>
        <p:txBody>
          <a:bodyPr/>
          <a:lstStyle/>
          <a:p>
            <a:r>
              <a:rPr lang="en-US" b="1" dirty="0"/>
              <a:t>You have a few Debian-based Linux systems mixed in with your CentOS ones and you need to configure repositories for those. After adding a new repository to the /</a:t>
            </a:r>
            <a:r>
              <a:rPr lang="en-US" b="1" dirty="0" err="1"/>
              <a:t>etc</a:t>
            </a:r>
            <a:r>
              <a:rPr lang="en-US" b="1" dirty="0"/>
              <a:t>/apt/</a:t>
            </a:r>
            <a:r>
              <a:rPr lang="en-US" b="1" dirty="0" err="1"/>
              <a:t>sources.list</a:t>
            </a:r>
            <a:r>
              <a:rPr lang="en-US" b="1" dirty="0"/>
              <a:t> file, which command can you run to let APT know about the new repositories?</a:t>
            </a:r>
          </a:p>
          <a:p>
            <a:endParaRPr lang="en-US" b="1" dirty="0"/>
          </a:p>
          <a:p>
            <a:r>
              <a:rPr lang="en-US" b="1" dirty="0"/>
              <a:t>ANSWER:</a:t>
            </a:r>
          </a:p>
          <a:p>
            <a:pPr lvl="1"/>
            <a:r>
              <a:rPr lang="en-US" dirty="0"/>
              <a:t>Run the apt update command.</a:t>
            </a:r>
          </a:p>
          <a:p>
            <a:endParaRPr lang="en-US" dirty="0"/>
          </a:p>
        </p:txBody>
      </p:sp>
      <p:sp>
        <p:nvSpPr>
          <p:cNvPr id="3" name="Title 2">
            <a:extLst>
              <a:ext uri="{FF2B5EF4-FFF2-40B4-BE49-F238E27FC236}">
                <a16:creationId xmlns:a16="http://schemas.microsoft.com/office/drawing/2014/main" id="{BE4F0851-68F9-8A4D-AD1D-85ED565ECCBC}"/>
              </a:ext>
            </a:extLst>
          </p:cNvPr>
          <p:cNvSpPr>
            <a:spLocks noGrp="1"/>
          </p:cNvSpPr>
          <p:nvPr>
            <p:ph type="title"/>
          </p:nvPr>
        </p:nvSpPr>
        <p:spPr/>
        <p:txBody>
          <a:bodyPr/>
          <a:lstStyle/>
          <a:p>
            <a:r>
              <a:rPr lang="en-US"/>
              <a:t>Activity 11-7: Discussing Configuring Repositories</a:t>
            </a:r>
          </a:p>
        </p:txBody>
      </p:sp>
      <p:sp>
        <p:nvSpPr>
          <p:cNvPr id="4" name="Slide Number Placeholder 3">
            <a:extLst>
              <a:ext uri="{FF2B5EF4-FFF2-40B4-BE49-F238E27FC236}">
                <a16:creationId xmlns:a16="http://schemas.microsoft.com/office/drawing/2014/main" id="{63835BAB-8B2A-1C4E-B125-E3E4DFFAEBC0}"/>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Tree>
    <p:extLst>
      <p:ext uri="{BB962C8B-B14F-4D97-AF65-F5344CB8AC3E}">
        <p14:creationId xmlns:p14="http://schemas.microsoft.com/office/powerpoint/2010/main" val="85293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6E48C-EE26-8043-BDF0-FFAA2C979AD2}"/>
              </a:ext>
            </a:extLst>
          </p:cNvPr>
          <p:cNvSpPr>
            <a:spLocks noGrp="1"/>
          </p:cNvSpPr>
          <p:nvPr>
            <p:ph idx="1"/>
          </p:nvPr>
        </p:nvSpPr>
        <p:spPr/>
        <p:txBody>
          <a:bodyPr/>
          <a:lstStyle/>
          <a:p>
            <a:r>
              <a:rPr lang="en-US" b="1" dirty="0"/>
              <a:t>In a YUM repository configuration, what does the </a:t>
            </a:r>
            <a:r>
              <a:rPr lang="en-US" b="1" dirty="0" err="1"/>
              <a:t>gpgcheck</a:t>
            </a:r>
            <a:r>
              <a:rPr lang="en-US" b="1" dirty="0"/>
              <a:t>=0 entry do?</a:t>
            </a:r>
          </a:p>
          <a:p>
            <a:endParaRPr lang="en-US" b="1" dirty="0"/>
          </a:p>
          <a:p>
            <a:r>
              <a:rPr lang="en-US" b="1" dirty="0"/>
              <a:t>ANSWER</a:t>
            </a:r>
            <a:r>
              <a:rPr lang="en-US" dirty="0"/>
              <a:t>:</a:t>
            </a:r>
          </a:p>
          <a:p>
            <a:pPr lvl="1"/>
            <a:r>
              <a:rPr lang="en-US" dirty="0"/>
              <a:t>It disables GPG checking for the repository.</a:t>
            </a:r>
          </a:p>
        </p:txBody>
      </p:sp>
      <p:sp>
        <p:nvSpPr>
          <p:cNvPr id="3" name="Title 2">
            <a:extLst>
              <a:ext uri="{FF2B5EF4-FFF2-40B4-BE49-F238E27FC236}">
                <a16:creationId xmlns:a16="http://schemas.microsoft.com/office/drawing/2014/main" id="{BE4F0851-68F9-8A4D-AD1D-85ED565ECCBC}"/>
              </a:ext>
            </a:extLst>
          </p:cNvPr>
          <p:cNvSpPr>
            <a:spLocks noGrp="1"/>
          </p:cNvSpPr>
          <p:nvPr>
            <p:ph type="title"/>
          </p:nvPr>
        </p:nvSpPr>
        <p:spPr/>
        <p:txBody>
          <a:bodyPr/>
          <a:lstStyle/>
          <a:p>
            <a:r>
              <a:rPr lang="en-US"/>
              <a:t>Activity 11-7: Discussing Configuring Repositories</a:t>
            </a:r>
          </a:p>
        </p:txBody>
      </p:sp>
      <p:sp>
        <p:nvSpPr>
          <p:cNvPr id="4" name="Slide Number Placeholder 3">
            <a:extLst>
              <a:ext uri="{FF2B5EF4-FFF2-40B4-BE49-F238E27FC236}">
                <a16:creationId xmlns:a16="http://schemas.microsoft.com/office/drawing/2014/main" id="{63835BAB-8B2A-1C4E-B125-E3E4DFFAEBC0}"/>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Tree>
    <p:extLst>
      <p:ext uri="{BB962C8B-B14F-4D97-AF65-F5344CB8AC3E}">
        <p14:creationId xmlns:p14="http://schemas.microsoft.com/office/powerpoint/2010/main" val="27342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B3DD183-AA9D-43A4-B8EF-D277F9C253DA}"/>
              </a:ext>
            </a:extLst>
          </p:cNvPr>
          <p:cNvSpPr>
            <a:spLocks noGrp="1"/>
          </p:cNvSpPr>
          <p:nvPr>
            <p:ph idx="1"/>
          </p:nvPr>
        </p:nvSpPr>
        <p:spPr/>
        <p:txBody>
          <a:bodyPr/>
          <a:lstStyle/>
          <a:p>
            <a:r>
              <a:rPr lang="en-US" dirty="0"/>
              <a:t>Version control is a concern at Develetech.</a:t>
            </a:r>
          </a:p>
          <a:p>
            <a:r>
              <a:rPr lang="en-US" dirty="0"/>
              <a:t>Develetech wants to manage an internal repo for packages.</a:t>
            </a:r>
          </a:p>
          <a:p>
            <a:r>
              <a:rPr lang="en-US" dirty="0"/>
              <a:t>You'll configure a local YUM repo.</a:t>
            </a:r>
          </a:p>
          <a:p>
            <a:r>
              <a:rPr lang="en-US" dirty="0"/>
              <a:t>You'll make the repo available on the network using Apache.</a:t>
            </a:r>
          </a:p>
        </p:txBody>
      </p:sp>
      <p:sp>
        <p:nvSpPr>
          <p:cNvPr id="5" name="Title 4">
            <a:extLst>
              <a:ext uri="{FF2B5EF4-FFF2-40B4-BE49-F238E27FC236}">
                <a16:creationId xmlns:a16="http://schemas.microsoft.com/office/drawing/2014/main" id="{E86F002E-A139-4A77-AB30-1EFCD460D046}"/>
              </a:ext>
            </a:extLst>
          </p:cNvPr>
          <p:cNvSpPr>
            <a:spLocks noGrp="1"/>
          </p:cNvSpPr>
          <p:nvPr>
            <p:ph type="title"/>
          </p:nvPr>
        </p:nvSpPr>
        <p:spPr/>
        <p:txBody>
          <a:bodyPr/>
          <a:lstStyle/>
          <a:p>
            <a:r>
              <a:rPr lang="en-US" dirty="0"/>
              <a:t>Activity: Configuring Repositories</a:t>
            </a:r>
          </a:p>
        </p:txBody>
      </p:sp>
      <p:sp>
        <p:nvSpPr>
          <p:cNvPr id="3" name="Slide Number Placeholder 2">
            <a:extLst>
              <a:ext uri="{FF2B5EF4-FFF2-40B4-BE49-F238E27FC236}">
                <a16:creationId xmlns:a16="http://schemas.microsoft.com/office/drawing/2014/main" id="{67677383-47B4-4B2E-9003-7F115FF973B3}"/>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Tree>
    <p:extLst>
      <p:ext uri="{BB962C8B-B14F-4D97-AF65-F5344CB8AC3E}">
        <p14:creationId xmlns:p14="http://schemas.microsoft.com/office/powerpoint/2010/main" val="1942725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DFD863-96C4-459B-8483-F042367F6886}"/>
              </a:ext>
            </a:extLst>
          </p:cNvPr>
          <p:cNvSpPr>
            <a:spLocks noGrp="1"/>
          </p:cNvSpPr>
          <p:nvPr>
            <p:ph type="title"/>
          </p:nvPr>
        </p:nvSpPr>
        <p:spPr/>
        <p:txBody>
          <a:bodyPr/>
          <a:lstStyle/>
          <a:p>
            <a:r>
              <a:rPr lang="en-US" dirty="0"/>
              <a:t>Download Sites</a:t>
            </a:r>
          </a:p>
        </p:txBody>
      </p:sp>
      <p:sp>
        <p:nvSpPr>
          <p:cNvPr id="4" name="Slide Number Placeholder 3">
            <a:extLst>
              <a:ext uri="{FF2B5EF4-FFF2-40B4-BE49-F238E27FC236}">
                <a16:creationId xmlns:a16="http://schemas.microsoft.com/office/drawing/2014/main" id="{A55CE1EE-6992-4B94-A8FB-A8E511722A44}"/>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6" name="Content Placeholder 5">
            <a:extLst>
              <a:ext uri="{FF2B5EF4-FFF2-40B4-BE49-F238E27FC236}">
                <a16:creationId xmlns:a16="http://schemas.microsoft.com/office/drawing/2014/main" id="{33FC53E0-F522-4E82-8435-C5A841017388}"/>
              </a:ext>
            </a:extLst>
          </p:cNvPr>
          <p:cNvSpPr>
            <a:spLocks noGrp="1"/>
          </p:cNvSpPr>
          <p:nvPr>
            <p:ph idx="1"/>
          </p:nvPr>
        </p:nvSpPr>
        <p:spPr/>
        <p:txBody>
          <a:bodyPr/>
          <a:lstStyle/>
          <a:p>
            <a:r>
              <a:rPr lang="en-US" dirty="0"/>
              <a:t>Easy to download software from app vendors.</a:t>
            </a:r>
          </a:p>
          <a:p>
            <a:r>
              <a:rPr lang="en-US" dirty="0"/>
              <a:t>Also many sites that centralize software from different vendors.</a:t>
            </a:r>
          </a:p>
          <a:p>
            <a:r>
              <a:rPr lang="en-US" dirty="0"/>
              <a:t>Example software downloadable from the Internet:</a:t>
            </a:r>
          </a:p>
          <a:p>
            <a:pPr lvl="1"/>
            <a:r>
              <a:rPr lang="en-US" dirty="0"/>
              <a:t>Audacity</a:t>
            </a:r>
          </a:p>
          <a:p>
            <a:pPr lvl="1"/>
            <a:r>
              <a:rPr lang="en-US" dirty="0"/>
              <a:t>Atom</a:t>
            </a:r>
          </a:p>
          <a:p>
            <a:pPr lvl="1"/>
            <a:r>
              <a:rPr lang="en-US" dirty="0"/>
              <a:t>GIMP</a:t>
            </a:r>
          </a:p>
          <a:p>
            <a:pPr lvl="1"/>
            <a:r>
              <a:rPr lang="en-US" dirty="0"/>
              <a:t>Nmap</a:t>
            </a:r>
          </a:p>
          <a:p>
            <a:r>
              <a:rPr lang="en-US" dirty="0"/>
              <a:t>Can also search open source sites like GitHub for software.</a:t>
            </a:r>
          </a:p>
        </p:txBody>
      </p:sp>
    </p:spTree>
    <p:extLst>
      <p:ext uri="{BB962C8B-B14F-4D97-AF65-F5344CB8AC3E}">
        <p14:creationId xmlns:p14="http://schemas.microsoft.com/office/powerpoint/2010/main" val="186265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8F13-0E37-624A-B4FE-B4A9B0467233}"/>
              </a:ext>
            </a:extLst>
          </p:cNvPr>
          <p:cNvSpPr>
            <a:spLocks noGrp="1"/>
          </p:cNvSpPr>
          <p:nvPr>
            <p:ph type="title"/>
          </p:nvPr>
        </p:nvSpPr>
        <p:spPr>
          <a:xfrm>
            <a:off x="341927" y="126002"/>
            <a:ext cx="8455567" cy="633458"/>
          </a:xfrm>
        </p:spPr>
        <p:txBody>
          <a:bodyPr/>
          <a:lstStyle/>
          <a:p>
            <a:r>
              <a:rPr lang="en-US" dirty="0"/>
              <a:t>Red Hat Installation vs. Debian Installation vs. Compiling (Slide 2 of 2)</a:t>
            </a:r>
          </a:p>
        </p:txBody>
      </p:sp>
      <p:sp>
        <p:nvSpPr>
          <p:cNvPr id="3" name="Slide Number Placeholder 2">
            <a:extLst>
              <a:ext uri="{FF2B5EF4-FFF2-40B4-BE49-F238E27FC236}">
                <a16:creationId xmlns:a16="http://schemas.microsoft.com/office/drawing/2014/main" id="{E0E9FE51-B307-BD4A-9234-3EB2B84465A1}"/>
              </a:ext>
            </a:extLst>
          </p:cNvPr>
          <p:cNvSpPr>
            <a:spLocks noGrp="1"/>
          </p:cNvSpPr>
          <p:nvPr>
            <p:ph type="sldNum" sz="quarter" idx="4"/>
          </p:nvPr>
        </p:nvSpPr>
        <p:spPr/>
        <p:txBody>
          <a:bodyPr/>
          <a:lstStyle/>
          <a:p>
            <a:fld id="{2066355A-084C-D24E-9AD2-7E4FC41EA627}" type="slidenum">
              <a:rPr lang="en-US" smtClean="0"/>
              <a:pPr/>
              <a:t>6</a:t>
            </a:fld>
            <a:endParaRPr lang="en-US" dirty="0"/>
          </a:p>
        </p:txBody>
      </p:sp>
      <p:pic>
        <p:nvPicPr>
          <p:cNvPr id="10" name="Picture 9">
            <a:extLst>
              <a:ext uri="{FF2B5EF4-FFF2-40B4-BE49-F238E27FC236}">
                <a16:creationId xmlns:a16="http://schemas.microsoft.com/office/drawing/2014/main" id="{75463A09-AE49-4A12-B490-982144F86BE4}"/>
              </a:ext>
            </a:extLst>
          </p:cNvPr>
          <p:cNvPicPr>
            <a:picLocks noChangeAspect="1"/>
          </p:cNvPicPr>
          <p:nvPr/>
        </p:nvPicPr>
        <p:blipFill>
          <a:blip r:embed="rId2"/>
          <a:stretch>
            <a:fillRect/>
          </a:stretch>
        </p:blipFill>
        <p:spPr>
          <a:xfrm>
            <a:off x="1469947" y="1092182"/>
            <a:ext cx="6204107" cy="3511901"/>
          </a:xfrm>
          <a:prstGeom prst="rect">
            <a:avLst/>
          </a:prstGeom>
        </p:spPr>
      </p:pic>
    </p:spTree>
    <p:extLst>
      <p:ext uri="{BB962C8B-B14F-4D97-AF65-F5344CB8AC3E}">
        <p14:creationId xmlns:p14="http://schemas.microsoft.com/office/powerpoint/2010/main" val="2269416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A193-4B99-8842-9E10-CFA85A6ECCDA}"/>
              </a:ext>
            </a:extLst>
          </p:cNvPr>
          <p:cNvSpPr>
            <a:spLocks noGrp="1"/>
          </p:cNvSpPr>
          <p:nvPr>
            <p:ph type="title"/>
          </p:nvPr>
        </p:nvSpPr>
        <p:spPr/>
        <p:txBody>
          <a:bodyPr/>
          <a:lstStyle/>
          <a:p>
            <a:r>
              <a:rPr lang="en-US" dirty="0"/>
              <a:t>Topic E: Acquire Software</a:t>
            </a:r>
          </a:p>
        </p:txBody>
      </p:sp>
      <p:sp>
        <p:nvSpPr>
          <p:cNvPr id="3" name="Slide Number Placeholder 2">
            <a:extLst>
              <a:ext uri="{FF2B5EF4-FFF2-40B4-BE49-F238E27FC236}">
                <a16:creationId xmlns:a16="http://schemas.microsoft.com/office/drawing/2014/main" id="{7F3C11F8-A6D8-CD4F-A003-EAD6E16E8CFE}"/>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4" name="Content Placeholder 3">
            <a:extLst>
              <a:ext uri="{FF2B5EF4-FFF2-40B4-BE49-F238E27FC236}">
                <a16:creationId xmlns:a16="http://schemas.microsoft.com/office/drawing/2014/main" id="{C42EE05E-668F-E145-9E28-B2F1F7E26BE2}"/>
              </a:ext>
            </a:extLst>
          </p:cNvPr>
          <p:cNvSpPr>
            <a:spLocks noGrp="1"/>
          </p:cNvSpPr>
          <p:nvPr>
            <p:ph idx="1"/>
          </p:nvPr>
        </p:nvSpPr>
        <p:spPr>
          <a:xfrm>
            <a:off x="1055011" y="838339"/>
            <a:ext cx="7747065" cy="3464156"/>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241" y="83833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608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1CD4-8EA4-45BC-B88D-7B782E7075D5}"/>
              </a:ext>
            </a:extLst>
          </p:cNvPr>
          <p:cNvSpPr>
            <a:spLocks noGrp="1"/>
          </p:cNvSpPr>
          <p:nvPr>
            <p:ph type="title"/>
          </p:nvPr>
        </p:nvSpPr>
        <p:spPr/>
        <p:txBody>
          <a:bodyPr/>
          <a:lstStyle/>
          <a:p>
            <a:r>
              <a:rPr lang="en-US" dirty="0"/>
              <a:t>The </a:t>
            </a:r>
            <a:r>
              <a:rPr lang="en-US" dirty="0">
                <a:latin typeface="Cutive Mono" panose="020B0604020202020204" charset="0"/>
              </a:rPr>
              <a:t>wget</a:t>
            </a:r>
            <a:r>
              <a:rPr lang="en-US" dirty="0"/>
              <a:t> and </a:t>
            </a:r>
            <a:r>
              <a:rPr lang="en-US" dirty="0">
                <a:latin typeface="Cutive Mono" panose="020B0604020202020204" charset="0"/>
              </a:rPr>
              <a:t>curl</a:t>
            </a:r>
            <a:r>
              <a:rPr lang="en-US" dirty="0"/>
              <a:t> Commands</a:t>
            </a:r>
          </a:p>
        </p:txBody>
      </p:sp>
      <p:sp>
        <p:nvSpPr>
          <p:cNvPr id="3" name="Slide Number Placeholder 2">
            <a:extLst>
              <a:ext uri="{FF2B5EF4-FFF2-40B4-BE49-F238E27FC236}">
                <a16:creationId xmlns:a16="http://schemas.microsoft.com/office/drawing/2014/main" id="{953A51EC-4DCA-4C3A-8CE7-517E9CBD691E}"/>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
        <p:nvSpPr>
          <p:cNvPr id="4" name="Content Placeholder 3">
            <a:extLst>
              <a:ext uri="{FF2B5EF4-FFF2-40B4-BE49-F238E27FC236}">
                <a16:creationId xmlns:a16="http://schemas.microsoft.com/office/drawing/2014/main" id="{2CBDE72A-7668-4FA8-89D7-155766350BEE}"/>
              </a:ext>
            </a:extLst>
          </p:cNvPr>
          <p:cNvSpPr>
            <a:spLocks noGrp="1"/>
          </p:cNvSpPr>
          <p:nvPr>
            <p:ph idx="1"/>
          </p:nvPr>
        </p:nvSpPr>
        <p:spPr/>
        <p:txBody>
          <a:bodyPr/>
          <a:lstStyle/>
          <a:p>
            <a:r>
              <a:rPr lang="en-US" sz="1600" dirty="0"/>
              <a:t>You can access websites from the CLI.</a:t>
            </a:r>
          </a:p>
          <a:p>
            <a:pPr lvl="1"/>
            <a:r>
              <a:rPr lang="en-US" sz="1400" dirty="0"/>
              <a:t>Useful when you know the URL.</a:t>
            </a:r>
          </a:p>
          <a:p>
            <a:r>
              <a:rPr lang="en-US" sz="1600" dirty="0">
                <a:latin typeface="Cutive Mono" panose="020B0604020202020204" charset="0"/>
              </a:rPr>
              <a:t>wget</a:t>
            </a:r>
            <a:r>
              <a:rPr lang="en-US" sz="1600" dirty="0"/>
              <a:t> and </a:t>
            </a:r>
            <a:r>
              <a:rPr lang="en-US" sz="1600" dirty="0">
                <a:latin typeface="Cutive Mono" panose="020B0604020202020204" charset="0"/>
              </a:rPr>
              <a:t>curl</a:t>
            </a:r>
            <a:r>
              <a:rPr lang="en-US" sz="1600" dirty="0"/>
              <a:t> can be written into scripts.</a:t>
            </a:r>
          </a:p>
          <a:p>
            <a:pPr lvl="1"/>
            <a:r>
              <a:rPr lang="en-US" sz="1400" dirty="0"/>
              <a:t>Automates the downloading process.</a:t>
            </a:r>
          </a:p>
          <a:p>
            <a:r>
              <a:rPr lang="en-US" sz="1600" dirty="0">
                <a:latin typeface="Cutive Mono" panose="020B0604020202020204" charset="0"/>
              </a:rPr>
              <a:t>wget</a:t>
            </a:r>
            <a:r>
              <a:rPr lang="en-US" sz="1600" dirty="0"/>
              <a:t> example:</a:t>
            </a:r>
          </a:p>
          <a:p>
            <a:pPr marL="342900" lvl="1" indent="0">
              <a:buNone/>
            </a:pPr>
            <a:r>
              <a:rPr lang="en-US" sz="1400" dirty="0">
                <a:latin typeface="Cutive Mono" panose="020B0604020202020204" charset="0"/>
              </a:rPr>
              <a:t>wget http://download.samba.org/pub/samba/samba-latest.tar.gz</a:t>
            </a:r>
          </a:p>
          <a:p>
            <a:r>
              <a:rPr lang="en-US" sz="1600" dirty="0">
                <a:latin typeface="Cutive Mono" panose="020B0604020202020204" charset="0"/>
              </a:rPr>
              <a:t>curl</a:t>
            </a:r>
            <a:r>
              <a:rPr lang="en-US" sz="1600" dirty="0"/>
              <a:t> example:</a:t>
            </a:r>
          </a:p>
          <a:p>
            <a:pPr marL="342900" lvl="1" indent="0">
              <a:buNone/>
            </a:pPr>
            <a:r>
              <a:rPr lang="en-US" sz="1400" dirty="0">
                <a:latin typeface="Cutive Mono" panose="020B0604020202020204" charset="0"/>
              </a:rPr>
              <a:t>curl -o nmap-7.70.tar.bz2 https://nmap.org/dist/nmap-7.70.tar.bz2</a:t>
            </a:r>
          </a:p>
        </p:txBody>
      </p:sp>
    </p:spTree>
    <p:extLst>
      <p:ext uri="{BB962C8B-B14F-4D97-AF65-F5344CB8AC3E}">
        <p14:creationId xmlns:p14="http://schemas.microsoft.com/office/powerpoint/2010/main" val="1390278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9870-80E6-4AB8-AF21-D4CD23927ABC}"/>
              </a:ext>
            </a:extLst>
          </p:cNvPr>
          <p:cNvSpPr>
            <a:spLocks noGrp="1"/>
          </p:cNvSpPr>
          <p:nvPr>
            <p:ph type="title"/>
          </p:nvPr>
        </p:nvSpPr>
        <p:spPr/>
        <p:txBody>
          <a:bodyPr/>
          <a:lstStyle/>
          <a:p>
            <a:r>
              <a:rPr lang="en-US" dirty="0"/>
              <a:t>.tar Files</a:t>
            </a:r>
          </a:p>
        </p:txBody>
      </p:sp>
      <p:sp>
        <p:nvSpPr>
          <p:cNvPr id="3" name="Slide Number Placeholder 2">
            <a:extLst>
              <a:ext uri="{FF2B5EF4-FFF2-40B4-BE49-F238E27FC236}">
                <a16:creationId xmlns:a16="http://schemas.microsoft.com/office/drawing/2014/main" id="{62D78C7E-EC5E-4176-B452-DFACE063BBFF}"/>
              </a:ext>
            </a:extLst>
          </p:cNvPr>
          <p:cNvSpPr>
            <a:spLocks noGrp="1"/>
          </p:cNvSpPr>
          <p:nvPr>
            <p:ph type="sldNum" sz="quarter" idx="4"/>
          </p:nvPr>
        </p:nvSpPr>
        <p:spPr/>
        <p:txBody>
          <a:bodyPr/>
          <a:lstStyle/>
          <a:p>
            <a:fld id="{2066355A-084C-D24E-9AD2-7E4FC41EA627}" type="slidenum">
              <a:rPr lang="en-US" smtClean="0"/>
              <a:pPr/>
              <a:t>62</a:t>
            </a:fld>
            <a:endParaRPr lang="en-US" dirty="0"/>
          </a:p>
        </p:txBody>
      </p:sp>
      <p:sp>
        <p:nvSpPr>
          <p:cNvPr id="4" name="Content Placeholder 3">
            <a:extLst>
              <a:ext uri="{FF2B5EF4-FFF2-40B4-BE49-F238E27FC236}">
                <a16:creationId xmlns:a16="http://schemas.microsoft.com/office/drawing/2014/main" id="{4D5796FF-768B-4391-87A0-D691C16966B8}"/>
              </a:ext>
            </a:extLst>
          </p:cNvPr>
          <p:cNvSpPr>
            <a:spLocks noGrp="1"/>
          </p:cNvSpPr>
          <p:nvPr>
            <p:ph idx="1"/>
          </p:nvPr>
        </p:nvSpPr>
        <p:spPr/>
        <p:txBody>
          <a:bodyPr/>
          <a:lstStyle/>
          <a:p>
            <a:r>
              <a:rPr lang="en-US" dirty="0">
                <a:latin typeface="Cutive Mono" panose="020B0604020202020204" charset="0"/>
              </a:rPr>
              <a:t>tar</a:t>
            </a:r>
            <a:r>
              <a:rPr lang="en-US" dirty="0"/>
              <a:t> is an archiver.</a:t>
            </a:r>
          </a:p>
          <a:p>
            <a:pPr lvl="1"/>
            <a:r>
              <a:rPr lang="en-US" dirty="0"/>
              <a:t>Bundles multiple files together (tarball).</a:t>
            </a:r>
          </a:p>
          <a:p>
            <a:pPr lvl="1"/>
            <a:r>
              <a:rPr lang="en-US" dirty="0"/>
              <a:t>Creates file with .tar extension.</a:t>
            </a:r>
          </a:p>
          <a:p>
            <a:r>
              <a:rPr lang="en-US" dirty="0"/>
              <a:t>Makes downloading files easier.</a:t>
            </a:r>
          </a:p>
          <a:p>
            <a:pPr lvl="1"/>
            <a:r>
              <a:rPr lang="en-US" dirty="0"/>
              <a:t>Admin can create a bundle of files for others to extract.</a:t>
            </a:r>
          </a:p>
          <a:p>
            <a:r>
              <a:rPr lang="en-US" dirty="0"/>
              <a:t>Example tarball creation:</a:t>
            </a:r>
          </a:p>
          <a:p>
            <a:pPr marL="342900" lvl="1" indent="0">
              <a:buNone/>
            </a:pPr>
            <a:r>
              <a:rPr lang="en-US" dirty="0">
                <a:latin typeface="Cutive Mono" panose="020B0604020202020204" charset="0"/>
              </a:rPr>
              <a:t>tar -cvf tarball.tar file1 file2 file3</a:t>
            </a:r>
          </a:p>
        </p:txBody>
      </p:sp>
    </p:spTree>
    <p:extLst>
      <p:ext uri="{BB962C8B-B14F-4D97-AF65-F5344CB8AC3E}">
        <p14:creationId xmlns:p14="http://schemas.microsoft.com/office/powerpoint/2010/main" val="1824083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158BA6-2A6E-4467-80ED-9AD8BBC2AF8D}"/>
              </a:ext>
            </a:extLst>
          </p:cNvPr>
          <p:cNvSpPr>
            <a:spLocks noGrp="1"/>
          </p:cNvSpPr>
          <p:nvPr>
            <p:ph type="title"/>
          </p:nvPr>
        </p:nvSpPr>
        <p:spPr/>
        <p:txBody>
          <a:bodyPr/>
          <a:lstStyle/>
          <a:p>
            <a:r>
              <a:rPr lang="en-US" dirty="0">
                <a:latin typeface="Cutive Mono" panose="020B0604020202020204" charset="0"/>
              </a:rPr>
              <a:t>tar</a:t>
            </a:r>
            <a:r>
              <a:rPr lang="en-US" dirty="0"/>
              <a:t> Command Options</a:t>
            </a:r>
          </a:p>
        </p:txBody>
      </p:sp>
      <p:sp>
        <p:nvSpPr>
          <p:cNvPr id="3" name="Slide Number Placeholder 2">
            <a:extLst>
              <a:ext uri="{FF2B5EF4-FFF2-40B4-BE49-F238E27FC236}">
                <a16:creationId xmlns:a16="http://schemas.microsoft.com/office/drawing/2014/main" id="{D30E2AC4-30B3-4091-AD4C-868BDD24C546}"/>
              </a:ext>
            </a:extLst>
          </p:cNvPr>
          <p:cNvSpPr>
            <a:spLocks noGrp="1"/>
          </p:cNvSpPr>
          <p:nvPr>
            <p:ph type="sldNum" sz="quarter" idx="4"/>
          </p:nvPr>
        </p:nvSpPr>
        <p:spPr/>
        <p:txBody>
          <a:bodyPr/>
          <a:lstStyle/>
          <a:p>
            <a:fld id="{2066355A-084C-D24E-9AD2-7E4FC41EA627}" type="slidenum">
              <a:rPr lang="en-US" smtClean="0"/>
              <a:pPr/>
              <a:t>63</a:t>
            </a:fld>
            <a:endParaRPr lang="en-US" dirty="0"/>
          </a:p>
        </p:txBody>
      </p:sp>
      <p:graphicFrame>
        <p:nvGraphicFramePr>
          <p:cNvPr id="6" name="Group 23">
            <a:extLst>
              <a:ext uri="{FF2B5EF4-FFF2-40B4-BE49-F238E27FC236}">
                <a16:creationId xmlns:a16="http://schemas.microsoft.com/office/drawing/2014/main" id="{520D3B8E-38BA-4476-8823-7D716B7E6DDD}"/>
              </a:ext>
            </a:extLst>
          </p:cNvPr>
          <p:cNvGraphicFramePr>
            <a:graphicFrameLocks noGrp="1"/>
          </p:cNvGraphicFramePr>
          <p:nvPr>
            <p:extLst>
              <p:ext uri="{D42A27DB-BD31-4B8C-83A1-F6EECF244321}">
                <p14:modId xmlns:p14="http://schemas.microsoft.com/office/powerpoint/2010/main" val="493336343"/>
              </p:ext>
            </p:extLst>
          </p:nvPr>
        </p:nvGraphicFramePr>
        <p:xfrm>
          <a:off x="1695134" y="1291590"/>
          <a:ext cx="5749151" cy="2560320"/>
        </p:xfrm>
        <a:graphic>
          <a:graphicData uri="http://schemas.openxmlformats.org/drawingml/2006/table">
            <a:tbl>
              <a:tblPr/>
              <a:tblGrid>
                <a:gridCol w="1409761">
                  <a:extLst>
                    <a:ext uri="{9D8B030D-6E8A-4147-A177-3AD203B41FA5}">
                      <a16:colId xmlns:a16="http://schemas.microsoft.com/office/drawing/2014/main" val="20000"/>
                    </a:ext>
                  </a:extLst>
                </a:gridCol>
                <a:gridCol w="4339390">
                  <a:extLst>
                    <a:ext uri="{9D8B030D-6E8A-4147-A177-3AD203B41FA5}">
                      <a16:colId xmlns:a16="http://schemas.microsoft.com/office/drawing/2014/main" val="20001"/>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Create tarball.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7C9E"/>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Extract tarball.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verbose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Append files to tarball.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67529261"/>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Test tarball or list files in tarball.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90756960"/>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name of tarball in next argument.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02618046"/>
                  </a:ext>
                </a:extLst>
              </a:tr>
            </a:tbl>
          </a:graphicData>
        </a:graphic>
      </p:graphicFrame>
    </p:spTree>
    <p:extLst>
      <p:ext uri="{BB962C8B-B14F-4D97-AF65-F5344CB8AC3E}">
        <p14:creationId xmlns:p14="http://schemas.microsoft.com/office/powerpoint/2010/main" val="3820192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6D0A-660B-4CF6-BD6F-1BBB53007EFE}"/>
              </a:ext>
            </a:extLst>
          </p:cNvPr>
          <p:cNvSpPr>
            <a:spLocks noGrp="1"/>
          </p:cNvSpPr>
          <p:nvPr>
            <p:ph type="title"/>
          </p:nvPr>
        </p:nvSpPr>
        <p:spPr/>
        <p:txBody>
          <a:bodyPr/>
          <a:lstStyle/>
          <a:p>
            <a:r>
              <a:rPr lang="en-US" dirty="0"/>
              <a:t>Compressed Files</a:t>
            </a:r>
          </a:p>
        </p:txBody>
      </p:sp>
      <p:sp>
        <p:nvSpPr>
          <p:cNvPr id="3" name="Slide Number Placeholder 2">
            <a:extLst>
              <a:ext uri="{FF2B5EF4-FFF2-40B4-BE49-F238E27FC236}">
                <a16:creationId xmlns:a16="http://schemas.microsoft.com/office/drawing/2014/main" id="{8C16B427-5B6C-4802-B986-ACA04C454782}"/>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
        <p:nvSpPr>
          <p:cNvPr id="4" name="Content Placeholder 3">
            <a:extLst>
              <a:ext uri="{FF2B5EF4-FFF2-40B4-BE49-F238E27FC236}">
                <a16:creationId xmlns:a16="http://schemas.microsoft.com/office/drawing/2014/main" id="{B68497BA-AAF2-4C56-A21A-E8B6068EF46E}"/>
              </a:ext>
            </a:extLst>
          </p:cNvPr>
          <p:cNvSpPr>
            <a:spLocks noGrp="1"/>
          </p:cNvSpPr>
          <p:nvPr>
            <p:ph idx="1"/>
          </p:nvPr>
        </p:nvSpPr>
        <p:spPr/>
        <p:txBody>
          <a:bodyPr/>
          <a:lstStyle/>
          <a:p>
            <a:r>
              <a:rPr lang="en-US" dirty="0"/>
              <a:t>File compression reduces file size.</a:t>
            </a:r>
          </a:p>
          <a:p>
            <a:pPr lvl="1"/>
            <a:r>
              <a:rPr lang="en-US" dirty="0"/>
              <a:t>More efficient for downloading.</a:t>
            </a:r>
          </a:p>
          <a:p>
            <a:r>
              <a:rPr lang="en-US" dirty="0"/>
              <a:t>Several compression utilities available.</a:t>
            </a:r>
          </a:p>
          <a:p>
            <a:pPr lvl="1"/>
            <a:r>
              <a:rPr lang="en-US" dirty="0">
                <a:latin typeface="Cutive Mono" panose="020B0604020202020204" charset="0"/>
              </a:rPr>
              <a:t>gzip</a:t>
            </a:r>
            <a:r>
              <a:rPr lang="en-US" dirty="0"/>
              <a:t>, </a:t>
            </a:r>
            <a:r>
              <a:rPr lang="en-US" dirty="0">
                <a:latin typeface="Cutive Mono" panose="020B0604020202020204" charset="0"/>
              </a:rPr>
              <a:t>bzip2</a:t>
            </a:r>
            <a:r>
              <a:rPr lang="en-US" dirty="0"/>
              <a:t>, etc.</a:t>
            </a:r>
          </a:p>
          <a:p>
            <a:r>
              <a:rPr lang="en-US" dirty="0"/>
              <a:t>Compressed tarball takes on file extensions like:</a:t>
            </a:r>
          </a:p>
          <a:p>
            <a:pPr lvl="1"/>
            <a:r>
              <a:rPr lang="en-US" dirty="0"/>
              <a:t>.tar.gz</a:t>
            </a:r>
          </a:p>
          <a:p>
            <a:pPr lvl="1"/>
            <a:r>
              <a:rPr lang="en-US" dirty="0"/>
              <a:t>.tar.bz2</a:t>
            </a:r>
          </a:p>
          <a:p>
            <a:r>
              <a:rPr lang="en-US" dirty="0">
                <a:latin typeface="Cutive Mono" panose="020B0604020202020204" charset="0"/>
              </a:rPr>
              <a:t>gzip</a:t>
            </a:r>
            <a:r>
              <a:rPr lang="en-US" dirty="0"/>
              <a:t> command examples:</a:t>
            </a:r>
          </a:p>
          <a:p>
            <a:pPr lvl="1"/>
            <a:r>
              <a:rPr lang="en-US" dirty="0">
                <a:latin typeface="Cutive Mono" panose="020B0604020202020204" charset="0"/>
              </a:rPr>
              <a:t>gzip {file name}</a:t>
            </a:r>
          </a:p>
          <a:p>
            <a:pPr lvl="1"/>
            <a:r>
              <a:rPr lang="en-US" dirty="0">
                <a:latin typeface="Cutive Mono" panose="020B0604020202020204" charset="0"/>
              </a:rPr>
              <a:t>gzip -d {file name}</a:t>
            </a:r>
          </a:p>
        </p:txBody>
      </p:sp>
    </p:spTree>
    <p:extLst>
      <p:ext uri="{BB962C8B-B14F-4D97-AF65-F5344CB8AC3E}">
        <p14:creationId xmlns:p14="http://schemas.microsoft.com/office/powerpoint/2010/main" val="2900584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35C8CC-0465-4F8A-8932-45CD015D6992}"/>
              </a:ext>
            </a:extLst>
          </p:cNvPr>
          <p:cNvSpPr>
            <a:spLocks noGrp="1"/>
          </p:cNvSpPr>
          <p:nvPr>
            <p:ph type="body" sz="quarter" idx="13"/>
          </p:nvPr>
        </p:nvSpPr>
        <p:spPr/>
        <p:txBody>
          <a:bodyPr/>
          <a:lstStyle/>
          <a:p>
            <a:r>
              <a:rPr lang="en-US" dirty="0"/>
              <a:t>Discussing Acquiring Software</a:t>
            </a:r>
          </a:p>
        </p:txBody>
      </p:sp>
      <p:sp>
        <p:nvSpPr>
          <p:cNvPr id="3" name="Slide Number Placeholder 2">
            <a:extLst>
              <a:ext uri="{FF2B5EF4-FFF2-40B4-BE49-F238E27FC236}">
                <a16:creationId xmlns:a16="http://schemas.microsoft.com/office/drawing/2014/main" id="{53278F17-80E2-4441-B74E-087FDCE5A759}"/>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Tree>
    <p:extLst>
      <p:ext uri="{BB962C8B-B14F-4D97-AF65-F5344CB8AC3E}">
        <p14:creationId xmlns:p14="http://schemas.microsoft.com/office/powerpoint/2010/main" val="2809950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7D6B-5B52-4F4A-AE4B-B75A133D7DC0}"/>
              </a:ext>
            </a:extLst>
          </p:cNvPr>
          <p:cNvSpPr>
            <a:spLocks noGrp="1"/>
          </p:cNvSpPr>
          <p:nvPr>
            <p:ph idx="1"/>
          </p:nvPr>
        </p:nvSpPr>
        <p:spPr/>
        <p:txBody>
          <a:bodyPr/>
          <a:lstStyle/>
          <a:p>
            <a:r>
              <a:rPr lang="en-US" b="1" dirty="0"/>
              <a:t>You need to transfer an entire directory, /2018, containing hundreds of files to five other servers. How can you bundle the files into a single file for transfer?</a:t>
            </a:r>
          </a:p>
          <a:p>
            <a:endParaRPr lang="en-US" b="1" dirty="0"/>
          </a:p>
          <a:p>
            <a:r>
              <a:rPr lang="en-US" b="1" dirty="0"/>
              <a:t>ANSWER:</a:t>
            </a:r>
          </a:p>
          <a:p>
            <a:pPr lvl="1"/>
            <a:r>
              <a:rPr lang="en-US" dirty="0"/>
              <a:t>tar -</a:t>
            </a:r>
            <a:r>
              <a:rPr lang="en-US" dirty="0" err="1"/>
              <a:t>cvf</a:t>
            </a:r>
            <a:r>
              <a:rPr lang="en-US" dirty="0"/>
              <a:t> 2018.financials.tar /2018</a:t>
            </a:r>
          </a:p>
          <a:p>
            <a:endParaRPr lang="en-US" dirty="0"/>
          </a:p>
        </p:txBody>
      </p:sp>
      <p:sp>
        <p:nvSpPr>
          <p:cNvPr id="3" name="Title 2">
            <a:extLst>
              <a:ext uri="{FF2B5EF4-FFF2-40B4-BE49-F238E27FC236}">
                <a16:creationId xmlns:a16="http://schemas.microsoft.com/office/drawing/2014/main" id="{BF649710-D53A-954C-B5B8-0AFCA01BFDFD}"/>
              </a:ext>
            </a:extLst>
          </p:cNvPr>
          <p:cNvSpPr>
            <a:spLocks noGrp="1"/>
          </p:cNvSpPr>
          <p:nvPr>
            <p:ph type="title"/>
          </p:nvPr>
        </p:nvSpPr>
        <p:spPr/>
        <p:txBody>
          <a:bodyPr/>
          <a:lstStyle/>
          <a:p>
            <a:r>
              <a:rPr lang="en-US" dirty="0"/>
              <a:t>Activity 11-9: Discussing Acquiring Software</a:t>
            </a:r>
          </a:p>
        </p:txBody>
      </p:sp>
      <p:sp>
        <p:nvSpPr>
          <p:cNvPr id="4" name="Slide Number Placeholder 3">
            <a:extLst>
              <a:ext uri="{FF2B5EF4-FFF2-40B4-BE49-F238E27FC236}">
                <a16:creationId xmlns:a16="http://schemas.microsoft.com/office/drawing/2014/main" id="{3D8CCA29-71E8-F84F-B24B-AA41F13A9AC1}"/>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Tree>
    <p:extLst>
      <p:ext uri="{BB962C8B-B14F-4D97-AF65-F5344CB8AC3E}">
        <p14:creationId xmlns:p14="http://schemas.microsoft.com/office/powerpoint/2010/main" val="481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7D6B-5B52-4F4A-AE4B-B75A133D7DC0}"/>
              </a:ext>
            </a:extLst>
          </p:cNvPr>
          <p:cNvSpPr>
            <a:spLocks noGrp="1"/>
          </p:cNvSpPr>
          <p:nvPr>
            <p:ph idx="1"/>
          </p:nvPr>
        </p:nvSpPr>
        <p:spPr/>
        <p:txBody>
          <a:bodyPr/>
          <a:lstStyle/>
          <a:p>
            <a:r>
              <a:rPr lang="en-US" b="1" dirty="0"/>
              <a:t>You have a </a:t>
            </a:r>
            <a:r>
              <a:rPr lang="en-US" b="1" dirty="0" err="1"/>
              <a:t>tarball</a:t>
            </a:r>
            <a:r>
              <a:rPr lang="en-US" b="1" dirty="0"/>
              <a:t> of a program that is 300 MB in size and that is too large for most email programs to handle. You need to somehow make the group of files smaller, but you also don't want to create multiple files to send. What is the solution?</a:t>
            </a:r>
          </a:p>
          <a:p>
            <a:endParaRPr lang="en-US" b="1" dirty="0"/>
          </a:p>
          <a:p>
            <a:r>
              <a:rPr lang="en-US" b="1" dirty="0"/>
              <a:t>ANSWER:</a:t>
            </a:r>
          </a:p>
          <a:p>
            <a:pPr lvl="1"/>
            <a:r>
              <a:rPr lang="en-US" dirty="0"/>
              <a:t>Use a compression program such as </a:t>
            </a:r>
            <a:r>
              <a:rPr lang="en-US" dirty="0" err="1"/>
              <a:t>gzip</a:t>
            </a:r>
            <a:r>
              <a:rPr lang="en-US" dirty="0"/>
              <a:t> to compress the files so that the collection of files is smaller and more manageable.</a:t>
            </a:r>
          </a:p>
          <a:p>
            <a:endParaRPr lang="en-US" dirty="0"/>
          </a:p>
        </p:txBody>
      </p:sp>
      <p:sp>
        <p:nvSpPr>
          <p:cNvPr id="3" name="Title 2">
            <a:extLst>
              <a:ext uri="{FF2B5EF4-FFF2-40B4-BE49-F238E27FC236}">
                <a16:creationId xmlns:a16="http://schemas.microsoft.com/office/drawing/2014/main" id="{BF649710-D53A-954C-B5B8-0AFCA01BFDFD}"/>
              </a:ext>
            </a:extLst>
          </p:cNvPr>
          <p:cNvSpPr>
            <a:spLocks noGrp="1"/>
          </p:cNvSpPr>
          <p:nvPr>
            <p:ph type="title"/>
          </p:nvPr>
        </p:nvSpPr>
        <p:spPr/>
        <p:txBody>
          <a:bodyPr/>
          <a:lstStyle/>
          <a:p>
            <a:r>
              <a:rPr lang="en-US" dirty="0"/>
              <a:t>Activity 11-9: Discussing Acquiring Software</a:t>
            </a:r>
          </a:p>
        </p:txBody>
      </p:sp>
      <p:sp>
        <p:nvSpPr>
          <p:cNvPr id="4" name="Slide Number Placeholder 3">
            <a:extLst>
              <a:ext uri="{FF2B5EF4-FFF2-40B4-BE49-F238E27FC236}">
                <a16:creationId xmlns:a16="http://schemas.microsoft.com/office/drawing/2014/main" id="{3D8CCA29-71E8-F84F-B24B-AA41F13A9AC1}"/>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Tree>
    <p:extLst>
      <p:ext uri="{BB962C8B-B14F-4D97-AF65-F5344CB8AC3E}">
        <p14:creationId xmlns:p14="http://schemas.microsoft.com/office/powerpoint/2010/main" val="63720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7D6B-5B52-4F4A-AE4B-B75A133D7DC0}"/>
              </a:ext>
            </a:extLst>
          </p:cNvPr>
          <p:cNvSpPr>
            <a:spLocks noGrp="1"/>
          </p:cNvSpPr>
          <p:nvPr>
            <p:ph idx="1"/>
          </p:nvPr>
        </p:nvSpPr>
        <p:spPr/>
        <p:txBody>
          <a:bodyPr/>
          <a:lstStyle/>
          <a:p>
            <a:r>
              <a:rPr lang="en-US" b="1" dirty="0"/>
              <a:t>If you downloaded the file wordsmith-12.3.tar.gz, how would you retrieve its contents?</a:t>
            </a:r>
          </a:p>
          <a:p>
            <a:endParaRPr lang="en-US" b="1" dirty="0"/>
          </a:p>
          <a:p>
            <a:r>
              <a:rPr lang="en-US" b="1" dirty="0"/>
              <a:t>ANSWER:</a:t>
            </a:r>
          </a:p>
          <a:p>
            <a:pPr lvl="1"/>
            <a:r>
              <a:rPr lang="en-US" dirty="0"/>
              <a:t>First, </a:t>
            </a:r>
            <a:r>
              <a:rPr lang="en-US" dirty="0" err="1"/>
              <a:t>uncompress</a:t>
            </a:r>
            <a:r>
              <a:rPr lang="en-US" dirty="0"/>
              <a:t> the file: </a:t>
            </a:r>
            <a:r>
              <a:rPr lang="en-US" dirty="0" err="1"/>
              <a:t>gzip</a:t>
            </a:r>
            <a:r>
              <a:rPr lang="en-US" dirty="0"/>
              <a:t> -d wordsmith-12.3.tar.gz and then use the tar command to extract the files: tar -</a:t>
            </a:r>
            <a:r>
              <a:rPr lang="en-US" dirty="0" err="1"/>
              <a:t>xvf</a:t>
            </a:r>
            <a:r>
              <a:rPr lang="en-US" dirty="0"/>
              <a:t> wordsmith-12.3.tar</a:t>
            </a:r>
          </a:p>
          <a:p>
            <a:endParaRPr lang="en-US" dirty="0"/>
          </a:p>
        </p:txBody>
      </p:sp>
      <p:sp>
        <p:nvSpPr>
          <p:cNvPr id="3" name="Title 2">
            <a:extLst>
              <a:ext uri="{FF2B5EF4-FFF2-40B4-BE49-F238E27FC236}">
                <a16:creationId xmlns:a16="http://schemas.microsoft.com/office/drawing/2014/main" id="{BF649710-D53A-954C-B5B8-0AFCA01BFDFD}"/>
              </a:ext>
            </a:extLst>
          </p:cNvPr>
          <p:cNvSpPr>
            <a:spLocks noGrp="1"/>
          </p:cNvSpPr>
          <p:nvPr>
            <p:ph type="title"/>
          </p:nvPr>
        </p:nvSpPr>
        <p:spPr/>
        <p:txBody>
          <a:bodyPr/>
          <a:lstStyle/>
          <a:p>
            <a:r>
              <a:rPr lang="en-US" dirty="0"/>
              <a:t>Activity 11-9: Discussing Acquiring Software</a:t>
            </a:r>
          </a:p>
        </p:txBody>
      </p:sp>
      <p:sp>
        <p:nvSpPr>
          <p:cNvPr id="4" name="Slide Number Placeholder 3">
            <a:extLst>
              <a:ext uri="{FF2B5EF4-FFF2-40B4-BE49-F238E27FC236}">
                <a16:creationId xmlns:a16="http://schemas.microsoft.com/office/drawing/2014/main" id="{3D8CCA29-71E8-F84F-B24B-AA41F13A9AC1}"/>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Tree>
    <p:extLst>
      <p:ext uri="{BB962C8B-B14F-4D97-AF65-F5344CB8AC3E}">
        <p14:creationId xmlns:p14="http://schemas.microsoft.com/office/powerpoint/2010/main" val="36736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7D6B-5B52-4F4A-AE4B-B75A133D7DC0}"/>
              </a:ext>
            </a:extLst>
          </p:cNvPr>
          <p:cNvSpPr>
            <a:spLocks noGrp="1"/>
          </p:cNvSpPr>
          <p:nvPr>
            <p:ph idx="1"/>
          </p:nvPr>
        </p:nvSpPr>
        <p:spPr/>
        <p:txBody>
          <a:bodyPr/>
          <a:lstStyle/>
          <a:p>
            <a:r>
              <a:rPr lang="en-US" b="1" dirty="0"/>
              <a:t>How do you use the </a:t>
            </a:r>
            <a:r>
              <a:rPr lang="en-US" b="1" dirty="0" err="1"/>
              <a:t>wget</a:t>
            </a:r>
            <a:r>
              <a:rPr lang="en-US" b="1" dirty="0"/>
              <a:t> command to download software?</a:t>
            </a:r>
          </a:p>
          <a:p>
            <a:endParaRPr lang="en-US" b="1" dirty="0"/>
          </a:p>
          <a:p>
            <a:r>
              <a:rPr lang="en-US" b="1" dirty="0"/>
              <a:t>ANSWER:</a:t>
            </a:r>
          </a:p>
          <a:p>
            <a:pPr lvl="1"/>
            <a:r>
              <a:rPr lang="en-US" dirty="0"/>
              <a:t>You need to know the complete path to the file you want to download. For example: </a:t>
            </a:r>
            <a:r>
              <a:rPr lang="en-US" dirty="0" err="1"/>
              <a:t>wget</a:t>
            </a:r>
            <a:r>
              <a:rPr lang="en-US" dirty="0"/>
              <a:t> http://</a:t>
            </a:r>
            <a:r>
              <a:rPr lang="en-US" dirty="0" err="1"/>
              <a:t>www.site.example</a:t>
            </a:r>
            <a:r>
              <a:rPr lang="en-US" dirty="0"/>
              <a:t>/downloads/documents.1.tar.gz</a:t>
            </a:r>
          </a:p>
          <a:p>
            <a:endParaRPr lang="en-US" dirty="0"/>
          </a:p>
        </p:txBody>
      </p:sp>
      <p:sp>
        <p:nvSpPr>
          <p:cNvPr id="3" name="Title 2">
            <a:extLst>
              <a:ext uri="{FF2B5EF4-FFF2-40B4-BE49-F238E27FC236}">
                <a16:creationId xmlns:a16="http://schemas.microsoft.com/office/drawing/2014/main" id="{BF649710-D53A-954C-B5B8-0AFCA01BFDFD}"/>
              </a:ext>
            </a:extLst>
          </p:cNvPr>
          <p:cNvSpPr>
            <a:spLocks noGrp="1"/>
          </p:cNvSpPr>
          <p:nvPr>
            <p:ph type="title"/>
          </p:nvPr>
        </p:nvSpPr>
        <p:spPr/>
        <p:txBody>
          <a:bodyPr/>
          <a:lstStyle/>
          <a:p>
            <a:r>
              <a:rPr lang="en-US" dirty="0"/>
              <a:t>Activity 11-9: Discussing Acquiring Software</a:t>
            </a:r>
          </a:p>
        </p:txBody>
      </p:sp>
      <p:sp>
        <p:nvSpPr>
          <p:cNvPr id="4" name="Slide Number Placeholder 3">
            <a:extLst>
              <a:ext uri="{FF2B5EF4-FFF2-40B4-BE49-F238E27FC236}">
                <a16:creationId xmlns:a16="http://schemas.microsoft.com/office/drawing/2014/main" id="{3D8CCA29-71E8-F84F-B24B-AA41F13A9AC1}"/>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7954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B75F-7F03-4DBD-B8E9-014FD89B5106}"/>
              </a:ext>
            </a:extLst>
          </p:cNvPr>
          <p:cNvSpPr>
            <a:spLocks noGrp="1"/>
          </p:cNvSpPr>
          <p:nvPr>
            <p:ph type="title"/>
          </p:nvPr>
        </p:nvSpPr>
        <p:spPr/>
        <p:txBody>
          <a:bodyPr/>
          <a:lstStyle/>
          <a:p>
            <a:r>
              <a:rPr lang="en-US" dirty="0"/>
              <a:t>Red Hat Package Managers</a:t>
            </a:r>
          </a:p>
        </p:txBody>
      </p:sp>
      <p:sp>
        <p:nvSpPr>
          <p:cNvPr id="3" name="Slide Number Placeholder 2">
            <a:extLst>
              <a:ext uri="{FF2B5EF4-FFF2-40B4-BE49-F238E27FC236}">
                <a16:creationId xmlns:a16="http://schemas.microsoft.com/office/drawing/2014/main" id="{11388E14-B0B7-4D9B-865F-5D5855F4C35A}"/>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4" name="Content Placeholder 3">
            <a:extLst>
              <a:ext uri="{FF2B5EF4-FFF2-40B4-BE49-F238E27FC236}">
                <a16:creationId xmlns:a16="http://schemas.microsoft.com/office/drawing/2014/main" id="{550384A8-9EFD-4A77-B31A-33277C5D6F96}"/>
              </a:ext>
            </a:extLst>
          </p:cNvPr>
          <p:cNvSpPr>
            <a:spLocks noGrp="1"/>
          </p:cNvSpPr>
          <p:nvPr>
            <p:ph idx="1"/>
          </p:nvPr>
        </p:nvSpPr>
        <p:spPr/>
        <p:txBody>
          <a:bodyPr/>
          <a:lstStyle/>
          <a:p>
            <a:r>
              <a:rPr lang="en-US" dirty="0"/>
              <a:t>Packages prepared by RPM use .rpm extension.</a:t>
            </a:r>
          </a:p>
          <a:p>
            <a:r>
              <a:rPr lang="en-US" dirty="0"/>
              <a:t>RPM is flexible and powerful.</a:t>
            </a:r>
          </a:p>
          <a:p>
            <a:pPr lvl="1"/>
            <a:r>
              <a:rPr lang="en-US" dirty="0"/>
              <a:t>Can inventory software easily.</a:t>
            </a:r>
          </a:p>
          <a:p>
            <a:r>
              <a:rPr lang="en-US" dirty="0"/>
              <a:t>YUM is newer.</a:t>
            </a:r>
          </a:p>
          <a:p>
            <a:pPr lvl="1"/>
            <a:r>
              <a:rPr lang="en-US" dirty="0"/>
              <a:t>Relies on .rpm packages.</a:t>
            </a:r>
          </a:p>
          <a:p>
            <a:pPr lvl="1"/>
            <a:r>
              <a:rPr lang="en-US" dirty="0"/>
              <a:t>More elegant and flexible commands.</a:t>
            </a:r>
          </a:p>
          <a:p>
            <a:pPr lvl="1"/>
            <a:r>
              <a:rPr lang="en-US" dirty="0"/>
              <a:t>Greater dependency handling.</a:t>
            </a:r>
          </a:p>
          <a:p>
            <a:pPr lvl="1"/>
            <a:r>
              <a:rPr lang="en-US" dirty="0"/>
              <a:t>Preferred in most cases.</a:t>
            </a:r>
          </a:p>
        </p:txBody>
      </p:sp>
    </p:spTree>
    <p:extLst>
      <p:ext uri="{BB962C8B-B14F-4D97-AF65-F5344CB8AC3E}">
        <p14:creationId xmlns:p14="http://schemas.microsoft.com/office/powerpoint/2010/main" val="2425276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FE7D6B-5B52-4F4A-AE4B-B75A133D7DC0}"/>
              </a:ext>
            </a:extLst>
          </p:cNvPr>
          <p:cNvSpPr>
            <a:spLocks noGrp="1"/>
          </p:cNvSpPr>
          <p:nvPr>
            <p:ph idx="1"/>
          </p:nvPr>
        </p:nvSpPr>
        <p:spPr/>
        <p:txBody>
          <a:bodyPr/>
          <a:lstStyle/>
          <a:p>
            <a:r>
              <a:rPr lang="en-US" b="1" dirty="0"/>
              <a:t>True or false? You can use the </a:t>
            </a:r>
            <a:r>
              <a:rPr lang="en-US" b="1" dirty="0" err="1"/>
              <a:t>wget</a:t>
            </a:r>
            <a:r>
              <a:rPr lang="en-US" b="1" dirty="0"/>
              <a:t> command to upload files to a web directory.</a:t>
            </a:r>
          </a:p>
          <a:p>
            <a:endParaRPr lang="en-US" b="1" dirty="0"/>
          </a:p>
          <a:p>
            <a:r>
              <a:rPr lang="en-US" b="1" dirty="0"/>
              <a:t>ANSWER:</a:t>
            </a:r>
          </a:p>
          <a:p>
            <a:pPr lvl="1"/>
            <a:r>
              <a:rPr lang="en-US" dirty="0"/>
              <a:t>False. The </a:t>
            </a:r>
            <a:r>
              <a:rPr lang="en-US" dirty="0" err="1"/>
              <a:t>wget</a:t>
            </a:r>
            <a:r>
              <a:rPr lang="en-US" dirty="0"/>
              <a:t> command is only for downloading files.</a:t>
            </a:r>
          </a:p>
        </p:txBody>
      </p:sp>
      <p:sp>
        <p:nvSpPr>
          <p:cNvPr id="3" name="Title 2">
            <a:extLst>
              <a:ext uri="{FF2B5EF4-FFF2-40B4-BE49-F238E27FC236}">
                <a16:creationId xmlns:a16="http://schemas.microsoft.com/office/drawing/2014/main" id="{BF649710-D53A-954C-B5B8-0AFCA01BFDFD}"/>
              </a:ext>
            </a:extLst>
          </p:cNvPr>
          <p:cNvSpPr>
            <a:spLocks noGrp="1"/>
          </p:cNvSpPr>
          <p:nvPr>
            <p:ph type="title"/>
          </p:nvPr>
        </p:nvSpPr>
        <p:spPr/>
        <p:txBody>
          <a:bodyPr/>
          <a:lstStyle/>
          <a:p>
            <a:r>
              <a:rPr lang="en-US" dirty="0"/>
              <a:t>Activity 11-9: Discussing Acquiring Software</a:t>
            </a:r>
          </a:p>
        </p:txBody>
      </p:sp>
      <p:sp>
        <p:nvSpPr>
          <p:cNvPr id="4" name="Slide Number Placeholder 3">
            <a:extLst>
              <a:ext uri="{FF2B5EF4-FFF2-40B4-BE49-F238E27FC236}">
                <a16:creationId xmlns:a16="http://schemas.microsoft.com/office/drawing/2014/main" id="{3D8CCA29-71E8-F84F-B24B-AA41F13A9AC1}"/>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38187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5143185-5ABE-4010-A7E0-13045530D08B}"/>
              </a:ext>
            </a:extLst>
          </p:cNvPr>
          <p:cNvSpPr>
            <a:spLocks noGrp="1"/>
          </p:cNvSpPr>
          <p:nvPr>
            <p:ph idx="1"/>
          </p:nvPr>
        </p:nvSpPr>
        <p:spPr/>
        <p:txBody>
          <a:bodyPr/>
          <a:lstStyle/>
          <a:p>
            <a:r>
              <a:rPr lang="en-US" dirty="0"/>
              <a:t>You are investigating ways to download software from the web.</a:t>
            </a:r>
          </a:p>
          <a:p>
            <a:r>
              <a:rPr lang="en-US" dirty="0"/>
              <a:t>You're considering a script to automate the process.</a:t>
            </a:r>
          </a:p>
          <a:p>
            <a:r>
              <a:rPr lang="en-US" dirty="0"/>
              <a:t>You'll use </a:t>
            </a:r>
            <a:r>
              <a:rPr lang="en-US" dirty="0">
                <a:latin typeface="Cutive Mono" panose="020B0604020202020204" charset="0"/>
              </a:rPr>
              <a:t>wget</a:t>
            </a:r>
            <a:r>
              <a:rPr lang="en-US" dirty="0"/>
              <a:t> and </a:t>
            </a:r>
            <a:r>
              <a:rPr lang="en-US" dirty="0">
                <a:latin typeface="Cutive Mono" panose="020B0604020202020204" charset="0"/>
              </a:rPr>
              <a:t>curl</a:t>
            </a:r>
            <a:r>
              <a:rPr lang="en-US" dirty="0"/>
              <a:t> to try downloads manually.</a:t>
            </a:r>
          </a:p>
        </p:txBody>
      </p:sp>
      <p:sp>
        <p:nvSpPr>
          <p:cNvPr id="5" name="Title 4">
            <a:extLst>
              <a:ext uri="{FF2B5EF4-FFF2-40B4-BE49-F238E27FC236}">
                <a16:creationId xmlns:a16="http://schemas.microsoft.com/office/drawing/2014/main" id="{E9F7636B-FA10-46B9-9D78-91B75DE1F303}"/>
              </a:ext>
            </a:extLst>
          </p:cNvPr>
          <p:cNvSpPr>
            <a:spLocks noGrp="1"/>
          </p:cNvSpPr>
          <p:nvPr>
            <p:ph type="title"/>
          </p:nvPr>
        </p:nvSpPr>
        <p:spPr/>
        <p:txBody>
          <a:bodyPr/>
          <a:lstStyle/>
          <a:p>
            <a:r>
              <a:rPr lang="en-US" dirty="0"/>
              <a:t>Activity: Acquiring Software</a:t>
            </a:r>
          </a:p>
        </p:txBody>
      </p:sp>
      <p:sp>
        <p:nvSpPr>
          <p:cNvPr id="3" name="Slide Number Placeholder 2">
            <a:extLst>
              <a:ext uri="{FF2B5EF4-FFF2-40B4-BE49-F238E27FC236}">
                <a16:creationId xmlns:a16="http://schemas.microsoft.com/office/drawing/2014/main" id="{EDFEFCF4-7D07-4668-9233-CF45ABB347C2}"/>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3723046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92FA-EB22-2A42-815A-5B1D1DCEDAFB}"/>
              </a:ext>
            </a:extLst>
          </p:cNvPr>
          <p:cNvSpPr>
            <a:spLocks noGrp="1"/>
          </p:cNvSpPr>
          <p:nvPr>
            <p:ph type="title"/>
          </p:nvPr>
        </p:nvSpPr>
        <p:spPr/>
        <p:txBody>
          <a:bodyPr/>
          <a:lstStyle/>
          <a:p>
            <a:r>
              <a:rPr lang="en-US" dirty="0"/>
              <a:t>Topic F: Build Software from Source Code</a:t>
            </a:r>
          </a:p>
        </p:txBody>
      </p:sp>
      <p:sp>
        <p:nvSpPr>
          <p:cNvPr id="3" name="Slide Number Placeholder 2">
            <a:extLst>
              <a:ext uri="{FF2B5EF4-FFF2-40B4-BE49-F238E27FC236}">
                <a16:creationId xmlns:a16="http://schemas.microsoft.com/office/drawing/2014/main" id="{802606A9-772F-AB4C-BFEB-66DF0B1051DA}"/>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
        <p:nvSpPr>
          <p:cNvPr id="4" name="Content Placeholder 3">
            <a:extLst>
              <a:ext uri="{FF2B5EF4-FFF2-40B4-BE49-F238E27FC236}">
                <a16:creationId xmlns:a16="http://schemas.microsoft.com/office/drawing/2014/main" id="{53224FB9-CBAD-7B42-A967-15B58FC749E9}"/>
              </a:ext>
            </a:extLst>
          </p:cNvPr>
          <p:cNvSpPr>
            <a:spLocks noGrp="1"/>
          </p:cNvSpPr>
          <p:nvPr>
            <p:ph idx="1"/>
          </p:nvPr>
        </p:nvSpPr>
        <p:spPr>
          <a:xfrm>
            <a:off x="1041760" y="838339"/>
            <a:ext cx="7760316" cy="3464156"/>
          </a:xfrm>
        </p:spPr>
        <p:txBody>
          <a:bodyPr/>
          <a:lstStyle/>
          <a:p>
            <a:pPr marL="0" indent="0">
              <a:buNone/>
            </a:pPr>
            <a:r>
              <a:rPr lang="en-US" dirty="0"/>
              <a:t>Exam Objectives:</a:t>
            </a:r>
          </a:p>
          <a:p>
            <a:r>
              <a:rPr lang="en-US" dirty="0"/>
              <a:t>2.1 Given a scenario, conduct software installations, configurations, updates, and removals.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8989" y="83833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432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577978-DBFF-4B69-AF7C-6E6DE6D9BE96}"/>
              </a:ext>
            </a:extLst>
          </p:cNvPr>
          <p:cNvSpPr>
            <a:spLocks noGrp="1"/>
          </p:cNvSpPr>
          <p:nvPr>
            <p:ph type="title"/>
          </p:nvPr>
        </p:nvSpPr>
        <p:spPr/>
        <p:txBody>
          <a:bodyPr/>
          <a:lstStyle/>
          <a:p>
            <a:r>
              <a:rPr lang="en-US" dirty="0"/>
              <a:t>Why Compile?</a:t>
            </a:r>
          </a:p>
        </p:txBody>
      </p:sp>
      <p:sp>
        <p:nvSpPr>
          <p:cNvPr id="4" name="Slide Number Placeholder 3">
            <a:extLst>
              <a:ext uri="{FF2B5EF4-FFF2-40B4-BE49-F238E27FC236}">
                <a16:creationId xmlns:a16="http://schemas.microsoft.com/office/drawing/2014/main" id="{F1951075-59DD-4B85-B4DD-E3F837AC3E05}"/>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
        <p:nvSpPr>
          <p:cNvPr id="6" name="Content Placeholder 5">
            <a:extLst>
              <a:ext uri="{FF2B5EF4-FFF2-40B4-BE49-F238E27FC236}">
                <a16:creationId xmlns:a16="http://schemas.microsoft.com/office/drawing/2014/main" id="{AC5B94AA-93B3-438E-9536-816A1C82F342}"/>
              </a:ext>
            </a:extLst>
          </p:cNvPr>
          <p:cNvSpPr>
            <a:spLocks noGrp="1"/>
          </p:cNvSpPr>
          <p:nvPr>
            <p:ph idx="1"/>
          </p:nvPr>
        </p:nvSpPr>
        <p:spPr/>
        <p:txBody>
          <a:bodyPr/>
          <a:lstStyle/>
          <a:p>
            <a:r>
              <a:rPr lang="en-US" dirty="0"/>
              <a:t>Vendor-packaged software is configured with generic settings.</a:t>
            </a:r>
          </a:p>
          <a:p>
            <a:r>
              <a:rPr lang="en-US" dirty="0"/>
              <a:t>You might want to modify those settings or the software itself.</a:t>
            </a:r>
          </a:p>
          <a:p>
            <a:pPr lvl="1"/>
            <a:r>
              <a:rPr lang="en-US" dirty="0"/>
              <a:t>Example: Optimize for use on specific hardware.</a:t>
            </a:r>
          </a:p>
          <a:p>
            <a:r>
              <a:rPr lang="en-US" dirty="0"/>
              <a:t>Compiling software is common in Linux.</a:t>
            </a:r>
          </a:p>
          <a:p>
            <a:pPr lvl="1"/>
            <a:r>
              <a:rPr lang="en-US" dirty="0"/>
              <a:t>For Windows and macOS, most software is pre-compiled.</a:t>
            </a:r>
          </a:p>
        </p:txBody>
      </p:sp>
    </p:spTree>
    <p:extLst>
      <p:ext uri="{BB962C8B-B14F-4D97-AF65-F5344CB8AC3E}">
        <p14:creationId xmlns:p14="http://schemas.microsoft.com/office/powerpoint/2010/main" val="17433426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8EB4-525A-4E53-AA71-B546943F43AE}"/>
              </a:ext>
            </a:extLst>
          </p:cNvPr>
          <p:cNvSpPr>
            <a:spLocks noGrp="1"/>
          </p:cNvSpPr>
          <p:nvPr>
            <p:ph type="title"/>
          </p:nvPr>
        </p:nvSpPr>
        <p:spPr/>
        <p:txBody>
          <a:bodyPr/>
          <a:lstStyle/>
          <a:p>
            <a:r>
              <a:rPr lang="en-US" dirty="0"/>
              <a:t>Compilers</a:t>
            </a:r>
          </a:p>
        </p:txBody>
      </p:sp>
      <p:sp>
        <p:nvSpPr>
          <p:cNvPr id="3" name="Slide Number Placeholder 2">
            <a:extLst>
              <a:ext uri="{FF2B5EF4-FFF2-40B4-BE49-F238E27FC236}">
                <a16:creationId xmlns:a16="http://schemas.microsoft.com/office/drawing/2014/main" id="{AD6D10D2-F594-4A3C-9D1D-FDAF4AB82891}"/>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
        <p:nvSpPr>
          <p:cNvPr id="4" name="Content Placeholder 3">
            <a:extLst>
              <a:ext uri="{FF2B5EF4-FFF2-40B4-BE49-F238E27FC236}">
                <a16:creationId xmlns:a16="http://schemas.microsoft.com/office/drawing/2014/main" id="{27F4BCAB-7186-4002-93C3-80678228C7A2}"/>
              </a:ext>
            </a:extLst>
          </p:cNvPr>
          <p:cNvSpPr>
            <a:spLocks noGrp="1"/>
          </p:cNvSpPr>
          <p:nvPr>
            <p:ph idx="1"/>
          </p:nvPr>
        </p:nvSpPr>
        <p:spPr/>
        <p:txBody>
          <a:bodyPr/>
          <a:lstStyle/>
          <a:p>
            <a:r>
              <a:rPr lang="en-US" dirty="0"/>
              <a:t>Compiling software requires a compiler.</a:t>
            </a:r>
          </a:p>
          <a:p>
            <a:pPr lvl="1"/>
            <a:r>
              <a:rPr lang="en-US" dirty="0"/>
              <a:t>Translates source code into machine-readable binaries.</a:t>
            </a:r>
          </a:p>
          <a:p>
            <a:r>
              <a:rPr lang="en-US" dirty="0"/>
              <a:t>GCC is a common Linux compiler.</a:t>
            </a:r>
          </a:p>
          <a:p>
            <a:r>
              <a:rPr lang="en-US" dirty="0"/>
              <a:t>Libraries might be required.</a:t>
            </a:r>
          </a:p>
          <a:p>
            <a:pPr lvl="1"/>
            <a:r>
              <a:rPr lang="en-US" dirty="0"/>
              <a:t>Vary by software.</a:t>
            </a:r>
          </a:p>
          <a:p>
            <a:r>
              <a:rPr lang="en-US" dirty="0"/>
              <a:t>Developers usually list required libraries.</a:t>
            </a:r>
          </a:p>
          <a:p>
            <a:pPr lvl="1"/>
            <a:r>
              <a:rPr lang="en-US" dirty="0"/>
              <a:t>Header files (.h) or library files (.a).</a:t>
            </a:r>
          </a:p>
        </p:txBody>
      </p:sp>
    </p:spTree>
    <p:extLst>
      <p:ext uri="{BB962C8B-B14F-4D97-AF65-F5344CB8AC3E}">
        <p14:creationId xmlns:p14="http://schemas.microsoft.com/office/powerpoint/2010/main" val="3293475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3F6706-5C28-475E-950B-A86E2E1723D6}"/>
              </a:ext>
            </a:extLst>
          </p:cNvPr>
          <p:cNvSpPr>
            <a:spLocks noGrp="1"/>
          </p:cNvSpPr>
          <p:nvPr>
            <p:ph type="title"/>
          </p:nvPr>
        </p:nvSpPr>
        <p:spPr/>
        <p:txBody>
          <a:bodyPr/>
          <a:lstStyle/>
          <a:p>
            <a:r>
              <a:rPr lang="en-US" dirty="0"/>
              <a:t>Libraries</a:t>
            </a:r>
          </a:p>
        </p:txBody>
      </p:sp>
      <p:sp>
        <p:nvSpPr>
          <p:cNvPr id="7" name="Text Placeholder 6">
            <a:extLst>
              <a:ext uri="{FF2B5EF4-FFF2-40B4-BE49-F238E27FC236}">
                <a16:creationId xmlns:a16="http://schemas.microsoft.com/office/drawing/2014/main" id="{223C0388-CF25-4035-B053-A88B9EBC0B18}"/>
              </a:ext>
            </a:extLst>
          </p:cNvPr>
          <p:cNvSpPr>
            <a:spLocks noGrp="1"/>
          </p:cNvSpPr>
          <p:nvPr>
            <p:ph type="body" sz="quarter" idx="13"/>
          </p:nvPr>
        </p:nvSpPr>
        <p:spPr/>
        <p:txBody>
          <a:bodyPr/>
          <a:lstStyle/>
          <a:p>
            <a:r>
              <a:rPr lang="en-US" dirty="0"/>
              <a:t>Chunks of compiled code that can be used in programs to accomplish specific common tasks.</a:t>
            </a:r>
          </a:p>
        </p:txBody>
      </p:sp>
      <p:sp>
        <p:nvSpPr>
          <p:cNvPr id="3" name="Slide Number Placeholder 2">
            <a:extLst>
              <a:ext uri="{FF2B5EF4-FFF2-40B4-BE49-F238E27FC236}">
                <a16:creationId xmlns:a16="http://schemas.microsoft.com/office/drawing/2014/main" id="{605D7096-2F20-426C-BEC9-BE9A70529769}"/>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
        <p:nvSpPr>
          <p:cNvPr id="6" name="Content Placeholder 5">
            <a:extLst>
              <a:ext uri="{FF2B5EF4-FFF2-40B4-BE49-F238E27FC236}">
                <a16:creationId xmlns:a16="http://schemas.microsoft.com/office/drawing/2014/main" id="{F3FC08AB-2B05-442F-A34E-6275450B5445}"/>
              </a:ext>
            </a:extLst>
          </p:cNvPr>
          <p:cNvSpPr>
            <a:spLocks noGrp="1"/>
          </p:cNvSpPr>
          <p:nvPr>
            <p:ph idx="1"/>
          </p:nvPr>
        </p:nvSpPr>
        <p:spPr/>
        <p:txBody>
          <a:bodyPr/>
          <a:lstStyle/>
          <a:p>
            <a:r>
              <a:rPr lang="en-US" dirty="0"/>
              <a:t>Shared libraries:</a:t>
            </a:r>
          </a:p>
          <a:p>
            <a:pPr lvl="1"/>
            <a:r>
              <a:rPr lang="en-US" dirty="0"/>
              <a:t>Enable modular program builds.</a:t>
            </a:r>
          </a:p>
          <a:p>
            <a:pPr lvl="1"/>
            <a:r>
              <a:rPr lang="en-US" dirty="0"/>
              <a:t>Reduce compilation time.</a:t>
            </a:r>
          </a:p>
          <a:p>
            <a:r>
              <a:rPr lang="en-US" dirty="0"/>
              <a:t>Compiled software must access necessary libraries while running.</a:t>
            </a:r>
          </a:p>
          <a:p>
            <a:r>
              <a:rPr lang="en-US" dirty="0"/>
              <a:t>Typically installed with distro.</a:t>
            </a:r>
          </a:p>
          <a:p>
            <a:pPr lvl="1"/>
            <a:r>
              <a:rPr lang="en-US" dirty="0"/>
              <a:t>General libraries are in </a:t>
            </a:r>
            <a:r>
              <a:rPr lang="en-US" dirty="0">
                <a:latin typeface="Cutive Mono" panose="020B0604020202020204" charset="0"/>
              </a:rPr>
              <a:t>/</a:t>
            </a:r>
            <a:r>
              <a:rPr lang="en-US" dirty="0" err="1">
                <a:latin typeface="Cutive Mono" panose="020B0604020202020204" charset="0"/>
              </a:rPr>
              <a:t>usr</a:t>
            </a:r>
            <a:r>
              <a:rPr lang="en-US" dirty="0">
                <a:latin typeface="Cutive Mono" panose="020B0604020202020204" charset="0"/>
              </a:rPr>
              <a:t>/lib/</a:t>
            </a:r>
          </a:p>
          <a:p>
            <a:pPr lvl="1"/>
            <a:r>
              <a:rPr lang="en-US" dirty="0"/>
              <a:t>Libraries for essential binaries are in </a:t>
            </a:r>
            <a:r>
              <a:rPr lang="en-US" dirty="0">
                <a:latin typeface="Cutive Mono" panose="020B0604020202020204" charset="0"/>
              </a:rPr>
              <a:t>/lib/</a:t>
            </a:r>
          </a:p>
          <a:p>
            <a:r>
              <a:rPr lang="en-US" dirty="0"/>
              <a:t>Sometimes included with program if not packaged with distro.</a:t>
            </a:r>
          </a:p>
        </p:txBody>
      </p:sp>
    </p:spTree>
    <p:extLst>
      <p:ext uri="{BB962C8B-B14F-4D97-AF65-F5344CB8AC3E}">
        <p14:creationId xmlns:p14="http://schemas.microsoft.com/office/powerpoint/2010/main" val="2012267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F05ECA-0751-423E-944C-2ABE78065595}"/>
              </a:ext>
            </a:extLst>
          </p:cNvPr>
          <p:cNvSpPr>
            <a:spLocks noGrp="1"/>
          </p:cNvSpPr>
          <p:nvPr>
            <p:ph type="title"/>
          </p:nvPr>
        </p:nvSpPr>
        <p:spPr/>
        <p:txBody>
          <a:bodyPr/>
          <a:lstStyle/>
          <a:p>
            <a:r>
              <a:rPr lang="en-US" dirty="0"/>
              <a:t>The </a:t>
            </a:r>
            <a:r>
              <a:rPr lang="en-US" dirty="0">
                <a:latin typeface="Cutive Mono" panose="020B0604020202020204" charset="0"/>
              </a:rPr>
              <a:t>ldd</a:t>
            </a:r>
            <a:r>
              <a:rPr lang="en-US" dirty="0"/>
              <a:t> Command (Slide 1 of 2)</a:t>
            </a:r>
          </a:p>
        </p:txBody>
      </p:sp>
      <p:sp>
        <p:nvSpPr>
          <p:cNvPr id="4" name="Slide Number Placeholder 3">
            <a:extLst>
              <a:ext uri="{FF2B5EF4-FFF2-40B4-BE49-F238E27FC236}">
                <a16:creationId xmlns:a16="http://schemas.microsoft.com/office/drawing/2014/main" id="{252E1131-C56C-4753-B590-3C0557B8EA04}"/>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
        <p:nvSpPr>
          <p:cNvPr id="7" name="Content Placeholder 6">
            <a:extLst>
              <a:ext uri="{FF2B5EF4-FFF2-40B4-BE49-F238E27FC236}">
                <a16:creationId xmlns:a16="http://schemas.microsoft.com/office/drawing/2014/main" id="{6FADC8F4-931C-4D8D-AA54-88D2318319F0}"/>
              </a:ext>
            </a:extLst>
          </p:cNvPr>
          <p:cNvSpPr>
            <a:spLocks noGrp="1"/>
          </p:cNvSpPr>
          <p:nvPr>
            <p:ph idx="1"/>
          </p:nvPr>
        </p:nvSpPr>
        <p:spPr/>
        <p:txBody>
          <a:bodyPr/>
          <a:lstStyle/>
          <a:p>
            <a:r>
              <a:rPr lang="en-US" dirty="0"/>
              <a:t>Enables users to view shared library dependencies for an app.</a:t>
            </a:r>
          </a:p>
          <a:p>
            <a:r>
              <a:rPr lang="en-US" dirty="0"/>
              <a:t>Useful for troubleshooting.</a:t>
            </a:r>
          </a:p>
          <a:p>
            <a:r>
              <a:rPr lang="en-US" dirty="0"/>
              <a:t>Useful for gathering system requirement info for an app.</a:t>
            </a:r>
          </a:p>
        </p:txBody>
      </p:sp>
    </p:spTree>
    <p:extLst>
      <p:ext uri="{BB962C8B-B14F-4D97-AF65-F5344CB8AC3E}">
        <p14:creationId xmlns:p14="http://schemas.microsoft.com/office/powerpoint/2010/main" val="952510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A1D94-DECE-42AE-BEE4-3462D6663090}"/>
              </a:ext>
            </a:extLst>
          </p:cNvPr>
          <p:cNvSpPr>
            <a:spLocks noGrp="1"/>
          </p:cNvSpPr>
          <p:nvPr>
            <p:ph type="title"/>
          </p:nvPr>
        </p:nvSpPr>
        <p:spPr/>
        <p:txBody>
          <a:bodyPr/>
          <a:lstStyle/>
          <a:p>
            <a:r>
              <a:rPr lang="en-US" dirty="0"/>
              <a:t>The </a:t>
            </a:r>
            <a:r>
              <a:rPr lang="en-US" dirty="0">
                <a:latin typeface="Cutive Mono" panose="020B0604020202020204" charset="0"/>
              </a:rPr>
              <a:t>ldd</a:t>
            </a:r>
            <a:r>
              <a:rPr lang="en-US" dirty="0"/>
              <a:t> Command (Slide 2 of 2)</a:t>
            </a:r>
          </a:p>
        </p:txBody>
      </p:sp>
      <p:sp>
        <p:nvSpPr>
          <p:cNvPr id="3" name="Slide Number Placeholder 2">
            <a:extLst>
              <a:ext uri="{FF2B5EF4-FFF2-40B4-BE49-F238E27FC236}">
                <a16:creationId xmlns:a16="http://schemas.microsoft.com/office/drawing/2014/main" id="{1CADAA1B-60D2-49E3-8693-A7FC29C5A756}"/>
              </a:ext>
            </a:extLst>
          </p:cNvPr>
          <p:cNvSpPr>
            <a:spLocks noGrp="1"/>
          </p:cNvSpPr>
          <p:nvPr>
            <p:ph type="sldNum" sz="quarter" idx="4"/>
          </p:nvPr>
        </p:nvSpPr>
        <p:spPr/>
        <p:txBody>
          <a:bodyPr/>
          <a:lstStyle/>
          <a:p>
            <a:fld id="{2066355A-084C-D24E-9AD2-7E4FC41EA627}" type="slidenum">
              <a:rPr lang="en-US" smtClean="0"/>
              <a:pPr/>
              <a:t>77</a:t>
            </a:fld>
            <a:endParaRPr lang="en-US" dirty="0"/>
          </a:p>
        </p:txBody>
      </p:sp>
      <p:pic>
        <p:nvPicPr>
          <p:cNvPr id="4" name="Picture 3">
            <a:extLst>
              <a:ext uri="{FF2B5EF4-FFF2-40B4-BE49-F238E27FC236}">
                <a16:creationId xmlns:a16="http://schemas.microsoft.com/office/drawing/2014/main" id="{5861E883-06A6-477E-A452-8D2584A0EBEE}"/>
              </a:ext>
            </a:extLst>
          </p:cNvPr>
          <p:cNvPicPr>
            <a:picLocks noChangeAspect="1"/>
          </p:cNvPicPr>
          <p:nvPr/>
        </p:nvPicPr>
        <p:blipFill>
          <a:blip r:embed="rId2"/>
          <a:stretch>
            <a:fillRect/>
          </a:stretch>
        </p:blipFill>
        <p:spPr>
          <a:xfrm>
            <a:off x="1224343" y="782330"/>
            <a:ext cx="6695315" cy="3696626"/>
          </a:xfrm>
          <a:prstGeom prst="rect">
            <a:avLst/>
          </a:prstGeom>
        </p:spPr>
      </p:pic>
    </p:spTree>
    <p:extLst>
      <p:ext uri="{BB962C8B-B14F-4D97-AF65-F5344CB8AC3E}">
        <p14:creationId xmlns:p14="http://schemas.microsoft.com/office/powerpoint/2010/main" val="4099632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A97F-3BF1-4F61-B73A-6DD19E717D90}"/>
              </a:ext>
            </a:extLst>
          </p:cNvPr>
          <p:cNvSpPr>
            <a:spLocks noGrp="1"/>
          </p:cNvSpPr>
          <p:nvPr>
            <p:ph type="title"/>
          </p:nvPr>
        </p:nvSpPr>
        <p:spPr/>
        <p:txBody>
          <a:bodyPr/>
          <a:lstStyle/>
          <a:p>
            <a:r>
              <a:rPr lang="en-US" dirty="0"/>
              <a:t>The Software Compilation Process</a:t>
            </a:r>
          </a:p>
        </p:txBody>
      </p:sp>
      <p:sp>
        <p:nvSpPr>
          <p:cNvPr id="3" name="Slide Number Placeholder 2">
            <a:extLst>
              <a:ext uri="{FF2B5EF4-FFF2-40B4-BE49-F238E27FC236}">
                <a16:creationId xmlns:a16="http://schemas.microsoft.com/office/drawing/2014/main" id="{BF0F7AAC-65E1-4EBB-9BF0-DDA1F33CA1EA}"/>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4" name="Content Placeholder 3">
            <a:extLst>
              <a:ext uri="{FF2B5EF4-FFF2-40B4-BE49-F238E27FC236}">
                <a16:creationId xmlns:a16="http://schemas.microsoft.com/office/drawing/2014/main" id="{E2FAC998-B833-4BFC-AD50-A9E101EE5202}"/>
              </a:ext>
            </a:extLst>
          </p:cNvPr>
          <p:cNvSpPr>
            <a:spLocks noGrp="1"/>
          </p:cNvSpPr>
          <p:nvPr>
            <p:ph idx="1"/>
          </p:nvPr>
        </p:nvSpPr>
        <p:spPr/>
        <p:txBody>
          <a:bodyPr/>
          <a:lstStyle/>
          <a:p>
            <a:pPr marL="342900" indent="-342900">
              <a:buFont typeface="+mj-lt"/>
              <a:buAutoNum type="arabicPeriod"/>
            </a:pPr>
            <a:r>
              <a:rPr lang="en-US" dirty="0"/>
              <a:t>Unpack the download.</a:t>
            </a:r>
          </a:p>
          <a:p>
            <a:pPr marL="342900" indent="-342900">
              <a:buFont typeface="+mj-lt"/>
              <a:buAutoNum type="arabicPeriod"/>
            </a:pPr>
            <a:r>
              <a:rPr lang="en-US" dirty="0"/>
              <a:t>Change into created directory.</a:t>
            </a:r>
          </a:p>
          <a:p>
            <a:pPr marL="342900" indent="-342900">
              <a:buFont typeface="+mj-lt"/>
              <a:buAutoNum type="arabicPeriod"/>
            </a:pPr>
            <a:r>
              <a:rPr lang="en-US" dirty="0"/>
              <a:t>Run </a:t>
            </a:r>
            <a:r>
              <a:rPr lang="en-US" dirty="0">
                <a:latin typeface="Cutive Mono" panose="020B0604020202020204" charset="0"/>
              </a:rPr>
              <a:t>./configure</a:t>
            </a:r>
            <a:r>
              <a:rPr lang="en-US" dirty="0"/>
              <a:t> to create a makefile.</a:t>
            </a:r>
          </a:p>
          <a:p>
            <a:pPr marL="342900" indent="-342900">
              <a:buFont typeface="+mj-lt"/>
              <a:buAutoNum type="arabicPeriod"/>
            </a:pPr>
            <a:r>
              <a:rPr lang="en-US" dirty="0"/>
              <a:t>Use </a:t>
            </a:r>
            <a:r>
              <a:rPr lang="en-US" dirty="0">
                <a:latin typeface="Cutive Mono" panose="020B0604020202020204" charset="0"/>
              </a:rPr>
              <a:t>make</a:t>
            </a:r>
            <a:r>
              <a:rPr lang="en-US" dirty="0"/>
              <a:t> to compile app based on makefile info.</a:t>
            </a:r>
          </a:p>
          <a:p>
            <a:pPr marL="342900" indent="-342900">
              <a:buFont typeface="+mj-lt"/>
              <a:buAutoNum type="arabicPeriod"/>
            </a:pPr>
            <a:r>
              <a:rPr lang="en-US" dirty="0"/>
              <a:t>Use </a:t>
            </a:r>
            <a:r>
              <a:rPr lang="en-US" dirty="0">
                <a:latin typeface="Cutive Mono" panose="020B0604020202020204" charset="0"/>
              </a:rPr>
              <a:t>make install</a:t>
            </a:r>
            <a:r>
              <a:rPr lang="en-US" dirty="0"/>
              <a:t> to install app binaries.</a:t>
            </a:r>
          </a:p>
          <a:p>
            <a:pPr marL="342900" indent="-342900">
              <a:buFont typeface="+mj-lt"/>
              <a:buAutoNum type="arabicPeriod"/>
            </a:pPr>
            <a:endParaRPr lang="en-US" dirty="0"/>
          </a:p>
          <a:p>
            <a:r>
              <a:rPr lang="en-US" dirty="0"/>
              <a:t>Instructions may vary depending on software.</a:t>
            </a:r>
          </a:p>
          <a:p>
            <a:pPr lvl="1"/>
            <a:r>
              <a:rPr lang="en-US" dirty="0"/>
              <a:t>Example: Modifying makefile before </a:t>
            </a:r>
            <a:r>
              <a:rPr lang="en-US" dirty="0">
                <a:latin typeface="Cutive Mono" panose="020B0604020202020204" charset="0"/>
              </a:rPr>
              <a:t>make</a:t>
            </a:r>
            <a:r>
              <a:rPr lang="en-US" dirty="0"/>
              <a:t> is run to optimize software.</a:t>
            </a:r>
          </a:p>
          <a:p>
            <a:pPr lvl="1"/>
            <a:r>
              <a:rPr lang="en-US" dirty="0"/>
              <a:t>Review README for info.</a:t>
            </a:r>
          </a:p>
        </p:txBody>
      </p:sp>
    </p:spTree>
    <p:extLst>
      <p:ext uri="{BB962C8B-B14F-4D97-AF65-F5344CB8AC3E}">
        <p14:creationId xmlns:p14="http://schemas.microsoft.com/office/powerpoint/2010/main" val="1150457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0B5C3F-BBE6-4245-88B6-DDDAE8241041}"/>
              </a:ext>
            </a:extLst>
          </p:cNvPr>
          <p:cNvSpPr>
            <a:spLocks noGrp="1"/>
          </p:cNvSpPr>
          <p:nvPr>
            <p:ph type="body" sz="quarter" idx="13"/>
          </p:nvPr>
        </p:nvSpPr>
        <p:spPr/>
        <p:txBody>
          <a:bodyPr/>
          <a:lstStyle/>
          <a:p>
            <a:r>
              <a:rPr lang="en-US" dirty="0"/>
              <a:t>Discussing Building Software from Source Code</a:t>
            </a:r>
          </a:p>
        </p:txBody>
      </p:sp>
      <p:sp>
        <p:nvSpPr>
          <p:cNvPr id="3" name="Slide Number Placeholder 2">
            <a:extLst>
              <a:ext uri="{FF2B5EF4-FFF2-40B4-BE49-F238E27FC236}">
                <a16:creationId xmlns:a16="http://schemas.microsoft.com/office/drawing/2014/main" id="{CAE916B1-5D70-4251-B90D-249F67B88CFE}"/>
              </a:ext>
            </a:extLst>
          </p:cNvPr>
          <p:cNvSpPr>
            <a:spLocks noGrp="1"/>
          </p:cNvSpPr>
          <p:nvPr>
            <p:ph type="sldNum" sz="quarter" idx="4"/>
          </p:nvPr>
        </p:nvSpPr>
        <p:spPr/>
        <p:txBody>
          <a:bodyPr/>
          <a:lstStyle/>
          <a:p>
            <a:fld id="{2066355A-084C-D24E-9AD2-7E4FC41EA627}" type="slidenum">
              <a:rPr lang="en-US" smtClean="0"/>
              <a:pPr/>
              <a:t>79</a:t>
            </a:fld>
            <a:endParaRPr lang="en-US" dirty="0"/>
          </a:p>
        </p:txBody>
      </p:sp>
    </p:spTree>
    <p:extLst>
      <p:ext uri="{BB962C8B-B14F-4D97-AF65-F5344CB8AC3E}">
        <p14:creationId xmlns:p14="http://schemas.microsoft.com/office/powerpoint/2010/main" val="38945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590D-A1B1-479F-A747-C10FE22900CC}"/>
              </a:ext>
            </a:extLst>
          </p:cNvPr>
          <p:cNvSpPr>
            <a:spLocks noGrp="1"/>
          </p:cNvSpPr>
          <p:nvPr>
            <p:ph type="title"/>
          </p:nvPr>
        </p:nvSpPr>
        <p:spPr/>
        <p:txBody>
          <a:bodyPr/>
          <a:lstStyle/>
          <a:p>
            <a:r>
              <a:rPr lang="en-US" dirty="0"/>
              <a:t>Debian Package Managers</a:t>
            </a:r>
          </a:p>
        </p:txBody>
      </p:sp>
      <p:sp>
        <p:nvSpPr>
          <p:cNvPr id="3" name="Slide Number Placeholder 2">
            <a:extLst>
              <a:ext uri="{FF2B5EF4-FFF2-40B4-BE49-F238E27FC236}">
                <a16:creationId xmlns:a16="http://schemas.microsoft.com/office/drawing/2014/main" id="{BF534643-DE11-4B26-8B5A-1DAE6E9DA53A}"/>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4" name="Content Placeholder 3">
            <a:extLst>
              <a:ext uri="{FF2B5EF4-FFF2-40B4-BE49-F238E27FC236}">
                <a16:creationId xmlns:a16="http://schemas.microsoft.com/office/drawing/2014/main" id="{924B461B-EF1D-45AD-853B-A17AFA0AF8E6}"/>
              </a:ext>
            </a:extLst>
          </p:cNvPr>
          <p:cNvSpPr>
            <a:spLocks noGrp="1"/>
          </p:cNvSpPr>
          <p:nvPr>
            <p:ph idx="1"/>
          </p:nvPr>
        </p:nvSpPr>
        <p:spPr/>
        <p:txBody>
          <a:bodyPr/>
          <a:lstStyle/>
          <a:p>
            <a:r>
              <a:rPr lang="en-US" dirty="0"/>
              <a:t>Packages prepared by dpkg use .deb extension.</a:t>
            </a:r>
          </a:p>
          <a:p>
            <a:r>
              <a:rPr lang="en-US" dirty="0"/>
              <a:t>dpkg can control entire software lifecycle.</a:t>
            </a:r>
          </a:p>
          <a:p>
            <a:r>
              <a:rPr lang="en-US" dirty="0"/>
              <a:t>APT is newer.</a:t>
            </a:r>
          </a:p>
          <a:p>
            <a:pPr lvl="1"/>
            <a:r>
              <a:rPr lang="en-US" dirty="0"/>
              <a:t>Relies on .deb packages.</a:t>
            </a:r>
          </a:p>
          <a:p>
            <a:pPr lvl="1"/>
            <a:r>
              <a:rPr lang="en-US" dirty="0"/>
              <a:t>More flexible.</a:t>
            </a:r>
          </a:p>
          <a:p>
            <a:pPr lvl="1"/>
            <a:r>
              <a:rPr lang="en-US" dirty="0"/>
              <a:t>Preferred in most cases.</a:t>
            </a:r>
          </a:p>
        </p:txBody>
      </p:sp>
    </p:spTree>
    <p:extLst>
      <p:ext uri="{BB962C8B-B14F-4D97-AF65-F5344CB8AC3E}">
        <p14:creationId xmlns:p14="http://schemas.microsoft.com/office/powerpoint/2010/main" val="1674660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03DFF-3AAB-1348-9F5A-ED021739E0C4}"/>
              </a:ext>
            </a:extLst>
          </p:cNvPr>
          <p:cNvSpPr>
            <a:spLocks noGrp="1"/>
          </p:cNvSpPr>
          <p:nvPr>
            <p:ph idx="1"/>
          </p:nvPr>
        </p:nvSpPr>
        <p:spPr/>
        <p:txBody>
          <a:bodyPr/>
          <a:lstStyle/>
          <a:p>
            <a:r>
              <a:rPr lang="en-US" b="1" dirty="0"/>
              <a:t>What does the ./configure command do?</a:t>
            </a:r>
          </a:p>
          <a:p>
            <a:endParaRPr lang="en-US" b="1" dirty="0"/>
          </a:p>
          <a:p>
            <a:r>
              <a:rPr lang="en-US" b="1" dirty="0"/>
              <a:t>ANSWER:</a:t>
            </a:r>
          </a:p>
          <a:p>
            <a:pPr lvl="1"/>
            <a:r>
              <a:rPr lang="en-US" dirty="0"/>
              <a:t>It gathers system information needed by the application to be compiled and stores it in the </a:t>
            </a:r>
            <a:r>
              <a:rPr lang="en-US" dirty="0" err="1"/>
              <a:t>makefile</a:t>
            </a:r>
            <a:r>
              <a:rPr lang="en-US" dirty="0"/>
              <a:t>.</a:t>
            </a:r>
          </a:p>
          <a:p>
            <a:endParaRPr lang="en-US" dirty="0"/>
          </a:p>
        </p:txBody>
      </p:sp>
      <p:sp>
        <p:nvSpPr>
          <p:cNvPr id="3" name="Title 2">
            <a:extLst>
              <a:ext uri="{FF2B5EF4-FFF2-40B4-BE49-F238E27FC236}">
                <a16:creationId xmlns:a16="http://schemas.microsoft.com/office/drawing/2014/main" id="{8528EE8E-4FB3-3E4D-B16C-D9CA4270B27F}"/>
              </a:ext>
            </a:extLst>
          </p:cNvPr>
          <p:cNvSpPr>
            <a:spLocks noGrp="1"/>
          </p:cNvSpPr>
          <p:nvPr>
            <p:ph type="title"/>
          </p:nvPr>
        </p:nvSpPr>
        <p:spPr>
          <a:xfrm>
            <a:off x="341924" y="148785"/>
            <a:ext cx="8460151" cy="633458"/>
          </a:xfrm>
        </p:spPr>
        <p:txBody>
          <a:bodyPr/>
          <a:lstStyle/>
          <a:p>
            <a:r>
              <a:rPr lang="en-US" dirty="0"/>
              <a:t>Activity 11-11: Discussing Building Software from Source Code</a:t>
            </a:r>
          </a:p>
        </p:txBody>
      </p:sp>
      <p:sp>
        <p:nvSpPr>
          <p:cNvPr id="4" name="Slide Number Placeholder 3">
            <a:extLst>
              <a:ext uri="{FF2B5EF4-FFF2-40B4-BE49-F238E27FC236}">
                <a16:creationId xmlns:a16="http://schemas.microsoft.com/office/drawing/2014/main" id="{7277A135-C568-324F-A01D-D79768454D3C}"/>
              </a:ext>
            </a:extLst>
          </p:cNvPr>
          <p:cNvSpPr>
            <a:spLocks noGrp="1"/>
          </p:cNvSpPr>
          <p:nvPr>
            <p:ph type="sldNum" sz="quarter" idx="4"/>
          </p:nvPr>
        </p:nvSpPr>
        <p:spPr/>
        <p:txBody>
          <a:bodyPr/>
          <a:lstStyle/>
          <a:p>
            <a:fld id="{2066355A-084C-D24E-9AD2-7E4FC41EA627}" type="slidenum">
              <a:rPr lang="en-US" smtClean="0"/>
              <a:pPr/>
              <a:t>80</a:t>
            </a:fld>
            <a:endParaRPr lang="en-US" dirty="0"/>
          </a:p>
        </p:txBody>
      </p:sp>
    </p:spTree>
    <p:extLst>
      <p:ext uri="{BB962C8B-B14F-4D97-AF65-F5344CB8AC3E}">
        <p14:creationId xmlns:p14="http://schemas.microsoft.com/office/powerpoint/2010/main" val="6041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03DFF-3AAB-1348-9F5A-ED021739E0C4}"/>
              </a:ext>
            </a:extLst>
          </p:cNvPr>
          <p:cNvSpPr>
            <a:spLocks noGrp="1"/>
          </p:cNvSpPr>
          <p:nvPr>
            <p:ph idx="1"/>
          </p:nvPr>
        </p:nvSpPr>
        <p:spPr/>
        <p:txBody>
          <a:bodyPr/>
          <a:lstStyle/>
          <a:p>
            <a:r>
              <a:rPr lang="en-US" b="1" dirty="0"/>
              <a:t>You have downloaded, decompressed, and extracted a software program </a:t>
            </a:r>
            <a:r>
              <a:rPr lang="en-US" b="1" dirty="0" err="1"/>
              <a:t>tarball</a:t>
            </a:r>
            <a:r>
              <a:rPr lang="en-US" b="1" dirty="0"/>
              <a:t>, and run the ./configure command. What is the next step in the installation process?</a:t>
            </a:r>
          </a:p>
          <a:p>
            <a:endParaRPr lang="en-US" b="1" dirty="0"/>
          </a:p>
          <a:p>
            <a:r>
              <a:rPr lang="en-US" b="1" dirty="0"/>
              <a:t>ANSWER:</a:t>
            </a:r>
          </a:p>
          <a:p>
            <a:pPr lvl="1"/>
            <a:r>
              <a:rPr lang="en-US" dirty="0"/>
              <a:t>The next step is to run the make command.</a:t>
            </a:r>
          </a:p>
          <a:p>
            <a:endParaRPr lang="en-US" dirty="0"/>
          </a:p>
        </p:txBody>
      </p:sp>
      <p:sp>
        <p:nvSpPr>
          <p:cNvPr id="3" name="Title 2">
            <a:extLst>
              <a:ext uri="{FF2B5EF4-FFF2-40B4-BE49-F238E27FC236}">
                <a16:creationId xmlns:a16="http://schemas.microsoft.com/office/drawing/2014/main" id="{8528EE8E-4FB3-3E4D-B16C-D9CA4270B27F}"/>
              </a:ext>
            </a:extLst>
          </p:cNvPr>
          <p:cNvSpPr>
            <a:spLocks noGrp="1"/>
          </p:cNvSpPr>
          <p:nvPr>
            <p:ph type="title"/>
          </p:nvPr>
        </p:nvSpPr>
        <p:spPr>
          <a:xfrm>
            <a:off x="341924" y="148785"/>
            <a:ext cx="8460151" cy="633458"/>
          </a:xfrm>
        </p:spPr>
        <p:txBody>
          <a:bodyPr/>
          <a:lstStyle/>
          <a:p>
            <a:r>
              <a:rPr lang="en-US" dirty="0"/>
              <a:t>Activity 11-11: Discussing Building Software from Source Code</a:t>
            </a:r>
          </a:p>
        </p:txBody>
      </p:sp>
      <p:sp>
        <p:nvSpPr>
          <p:cNvPr id="4" name="Slide Number Placeholder 3">
            <a:extLst>
              <a:ext uri="{FF2B5EF4-FFF2-40B4-BE49-F238E27FC236}">
                <a16:creationId xmlns:a16="http://schemas.microsoft.com/office/drawing/2014/main" id="{7277A135-C568-324F-A01D-D79768454D3C}"/>
              </a:ext>
            </a:extLst>
          </p:cNvPr>
          <p:cNvSpPr>
            <a:spLocks noGrp="1"/>
          </p:cNvSpPr>
          <p:nvPr>
            <p:ph type="sldNum" sz="quarter" idx="4"/>
          </p:nvPr>
        </p:nvSpPr>
        <p:spPr/>
        <p:txBody>
          <a:bodyPr/>
          <a:lstStyle/>
          <a:p>
            <a:fld id="{2066355A-084C-D24E-9AD2-7E4FC41EA627}" type="slidenum">
              <a:rPr lang="en-US" smtClean="0"/>
              <a:pPr/>
              <a:t>81</a:t>
            </a:fld>
            <a:endParaRPr lang="en-US" dirty="0"/>
          </a:p>
        </p:txBody>
      </p:sp>
    </p:spTree>
    <p:extLst>
      <p:ext uri="{BB962C8B-B14F-4D97-AF65-F5344CB8AC3E}">
        <p14:creationId xmlns:p14="http://schemas.microsoft.com/office/powerpoint/2010/main" val="291856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03DFF-3AAB-1348-9F5A-ED021739E0C4}"/>
              </a:ext>
            </a:extLst>
          </p:cNvPr>
          <p:cNvSpPr>
            <a:spLocks noGrp="1"/>
          </p:cNvSpPr>
          <p:nvPr>
            <p:ph idx="1"/>
          </p:nvPr>
        </p:nvSpPr>
        <p:spPr/>
        <p:txBody>
          <a:bodyPr/>
          <a:lstStyle/>
          <a:p>
            <a:r>
              <a:rPr lang="en-US" b="1" dirty="0"/>
              <a:t>Which command actually compiles the source code into executable code?</a:t>
            </a:r>
          </a:p>
          <a:p>
            <a:endParaRPr lang="en-US" b="1" dirty="0"/>
          </a:p>
          <a:p>
            <a:r>
              <a:rPr lang="en-US" b="1" dirty="0"/>
              <a:t>ANSWER:</a:t>
            </a:r>
          </a:p>
          <a:p>
            <a:pPr lvl="1"/>
            <a:r>
              <a:rPr lang="en-US" dirty="0"/>
              <a:t>The make command compiles the source code using the information in the </a:t>
            </a:r>
            <a:r>
              <a:rPr lang="en-US" dirty="0" err="1"/>
              <a:t>makefile</a:t>
            </a:r>
            <a:r>
              <a:rPr lang="en-US" dirty="0"/>
              <a:t>.</a:t>
            </a:r>
          </a:p>
          <a:p>
            <a:endParaRPr lang="en-US" dirty="0"/>
          </a:p>
        </p:txBody>
      </p:sp>
      <p:sp>
        <p:nvSpPr>
          <p:cNvPr id="3" name="Title 2">
            <a:extLst>
              <a:ext uri="{FF2B5EF4-FFF2-40B4-BE49-F238E27FC236}">
                <a16:creationId xmlns:a16="http://schemas.microsoft.com/office/drawing/2014/main" id="{8528EE8E-4FB3-3E4D-B16C-D9CA4270B27F}"/>
              </a:ext>
            </a:extLst>
          </p:cNvPr>
          <p:cNvSpPr>
            <a:spLocks noGrp="1"/>
          </p:cNvSpPr>
          <p:nvPr>
            <p:ph type="title"/>
          </p:nvPr>
        </p:nvSpPr>
        <p:spPr>
          <a:xfrm>
            <a:off x="341924" y="148785"/>
            <a:ext cx="8460151" cy="633458"/>
          </a:xfrm>
        </p:spPr>
        <p:txBody>
          <a:bodyPr/>
          <a:lstStyle/>
          <a:p>
            <a:r>
              <a:rPr lang="en-US" dirty="0"/>
              <a:t>Activity 11-11: Discussing Building Software from Source Code</a:t>
            </a:r>
          </a:p>
        </p:txBody>
      </p:sp>
      <p:sp>
        <p:nvSpPr>
          <p:cNvPr id="4" name="Slide Number Placeholder 3">
            <a:extLst>
              <a:ext uri="{FF2B5EF4-FFF2-40B4-BE49-F238E27FC236}">
                <a16:creationId xmlns:a16="http://schemas.microsoft.com/office/drawing/2014/main" id="{7277A135-C568-324F-A01D-D79768454D3C}"/>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Tree>
    <p:extLst>
      <p:ext uri="{BB962C8B-B14F-4D97-AF65-F5344CB8AC3E}">
        <p14:creationId xmlns:p14="http://schemas.microsoft.com/office/powerpoint/2010/main" val="34542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03DFF-3AAB-1348-9F5A-ED021739E0C4}"/>
              </a:ext>
            </a:extLst>
          </p:cNvPr>
          <p:cNvSpPr>
            <a:spLocks noGrp="1"/>
          </p:cNvSpPr>
          <p:nvPr>
            <p:ph idx="1"/>
          </p:nvPr>
        </p:nvSpPr>
        <p:spPr/>
        <p:txBody>
          <a:bodyPr/>
          <a:lstStyle/>
          <a:p>
            <a:r>
              <a:rPr lang="en-US" b="1" dirty="0"/>
              <a:t>What is the final step in compiling software?</a:t>
            </a:r>
          </a:p>
          <a:p>
            <a:endParaRPr lang="en-US" b="1" dirty="0"/>
          </a:p>
          <a:p>
            <a:r>
              <a:rPr lang="en-US" b="1" dirty="0"/>
              <a:t>ANSWER:</a:t>
            </a:r>
          </a:p>
          <a:p>
            <a:pPr lvl="1"/>
            <a:r>
              <a:rPr lang="en-US" dirty="0"/>
              <a:t>The make install command is the final step.</a:t>
            </a:r>
          </a:p>
          <a:p>
            <a:endParaRPr lang="en-US" dirty="0"/>
          </a:p>
        </p:txBody>
      </p:sp>
      <p:sp>
        <p:nvSpPr>
          <p:cNvPr id="3" name="Title 2">
            <a:extLst>
              <a:ext uri="{FF2B5EF4-FFF2-40B4-BE49-F238E27FC236}">
                <a16:creationId xmlns:a16="http://schemas.microsoft.com/office/drawing/2014/main" id="{8528EE8E-4FB3-3E4D-B16C-D9CA4270B27F}"/>
              </a:ext>
            </a:extLst>
          </p:cNvPr>
          <p:cNvSpPr>
            <a:spLocks noGrp="1"/>
          </p:cNvSpPr>
          <p:nvPr>
            <p:ph type="title"/>
          </p:nvPr>
        </p:nvSpPr>
        <p:spPr>
          <a:xfrm>
            <a:off x="341924" y="148785"/>
            <a:ext cx="8460151" cy="633458"/>
          </a:xfrm>
        </p:spPr>
        <p:txBody>
          <a:bodyPr/>
          <a:lstStyle/>
          <a:p>
            <a:r>
              <a:rPr lang="en-US" dirty="0"/>
              <a:t>Activity 11-11: Discussing Building Software from Source Code</a:t>
            </a:r>
          </a:p>
        </p:txBody>
      </p:sp>
      <p:sp>
        <p:nvSpPr>
          <p:cNvPr id="4" name="Slide Number Placeholder 3">
            <a:extLst>
              <a:ext uri="{FF2B5EF4-FFF2-40B4-BE49-F238E27FC236}">
                <a16:creationId xmlns:a16="http://schemas.microsoft.com/office/drawing/2014/main" id="{7277A135-C568-324F-A01D-D79768454D3C}"/>
              </a:ext>
            </a:extLst>
          </p:cNvPr>
          <p:cNvSpPr>
            <a:spLocks noGrp="1"/>
          </p:cNvSpPr>
          <p:nvPr>
            <p:ph type="sldNum" sz="quarter" idx="4"/>
          </p:nvPr>
        </p:nvSpPr>
        <p:spPr/>
        <p:txBody>
          <a:bodyPr/>
          <a:lstStyle/>
          <a:p>
            <a:fld id="{2066355A-084C-D24E-9AD2-7E4FC41EA627}" type="slidenum">
              <a:rPr lang="en-US" smtClean="0"/>
              <a:pPr/>
              <a:t>83</a:t>
            </a:fld>
            <a:endParaRPr lang="en-US" dirty="0"/>
          </a:p>
        </p:txBody>
      </p:sp>
    </p:spTree>
    <p:extLst>
      <p:ext uri="{BB962C8B-B14F-4D97-AF65-F5344CB8AC3E}">
        <p14:creationId xmlns:p14="http://schemas.microsoft.com/office/powerpoint/2010/main" val="287171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03DFF-3AAB-1348-9F5A-ED021739E0C4}"/>
              </a:ext>
            </a:extLst>
          </p:cNvPr>
          <p:cNvSpPr>
            <a:spLocks noGrp="1"/>
          </p:cNvSpPr>
          <p:nvPr>
            <p:ph idx="1"/>
          </p:nvPr>
        </p:nvSpPr>
        <p:spPr/>
        <p:txBody>
          <a:bodyPr/>
          <a:lstStyle/>
          <a:p>
            <a:r>
              <a:rPr lang="en-US" b="1" dirty="0"/>
              <a:t>What does the make install command do in the software compilation process?</a:t>
            </a:r>
          </a:p>
          <a:p>
            <a:endParaRPr lang="en-US" b="1" dirty="0"/>
          </a:p>
          <a:p>
            <a:r>
              <a:rPr lang="en-US" b="1" dirty="0"/>
              <a:t>ANSWER:</a:t>
            </a:r>
          </a:p>
          <a:p>
            <a:pPr lvl="1"/>
            <a:r>
              <a:rPr lang="en-US" dirty="0"/>
              <a:t>The make install command copies the compiled binaries to the predetermined directories.</a:t>
            </a:r>
          </a:p>
        </p:txBody>
      </p:sp>
      <p:sp>
        <p:nvSpPr>
          <p:cNvPr id="3" name="Title 2">
            <a:extLst>
              <a:ext uri="{FF2B5EF4-FFF2-40B4-BE49-F238E27FC236}">
                <a16:creationId xmlns:a16="http://schemas.microsoft.com/office/drawing/2014/main" id="{8528EE8E-4FB3-3E4D-B16C-D9CA4270B27F}"/>
              </a:ext>
            </a:extLst>
          </p:cNvPr>
          <p:cNvSpPr>
            <a:spLocks noGrp="1"/>
          </p:cNvSpPr>
          <p:nvPr>
            <p:ph type="title"/>
          </p:nvPr>
        </p:nvSpPr>
        <p:spPr>
          <a:xfrm>
            <a:off x="341924" y="148785"/>
            <a:ext cx="8460151" cy="633458"/>
          </a:xfrm>
        </p:spPr>
        <p:txBody>
          <a:bodyPr/>
          <a:lstStyle/>
          <a:p>
            <a:r>
              <a:rPr lang="en-US" dirty="0"/>
              <a:t>Activity 11-11: Discussing Building Software from Source Code</a:t>
            </a:r>
          </a:p>
        </p:txBody>
      </p:sp>
      <p:sp>
        <p:nvSpPr>
          <p:cNvPr id="4" name="Slide Number Placeholder 3">
            <a:extLst>
              <a:ext uri="{FF2B5EF4-FFF2-40B4-BE49-F238E27FC236}">
                <a16:creationId xmlns:a16="http://schemas.microsoft.com/office/drawing/2014/main" id="{7277A135-C568-324F-A01D-D79768454D3C}"/>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Tree>
    <p:extLst>
      <p:ext uri="{BB962C8B-B14F-4D97-AF65-F5344CB8AC3E}">
        <p14:creationId xmlns:p14="http://schemas.microsoft.com/office/powerpoint/2010/main" val="277884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F7959D6-ABE8-4687-B288-BBDD65847A2F}"/>
              </a:ext>
            </a:extLst>
          </p:cNvPr>
          <p:cNvSpPr>
            <a:spLocks noGrp="1"/>
          </p:cNvSpPr>
          <p:nvPr>
            <p:ph idx="1"/>
          </p:nvPr>
        </p:nvSpPr>
        <p:spPr/>
        <p:txBody>
          <a:bodyPr/>
          <a:lstStyle/>
          <a:p>
            <a:r>
              <a:rPr lang="en-US" dirty="0"/>
              <a:t>Develetech wants to rely on Nmap to troubleshoot networked systems.</a:t>
            </a:r>
          </a:p>
          <a:p>
            <a:r>
              <a:rPr lang="en-US" dirty="0"/>
              <a:t>Compiling Nmap from source enables greater flexibility.</a:t>
            </a:r>
          </a:p>
          <a:p>
            <a:r>
              <a:rPr lang="en-US" dirty="0"/>
              <a:t>You'll do a basic compile of Nmap.</a:t>
            </a:r>
          </a:p>
        </p:txBody>
      </p:sp>
      <p:sp>
        <p:nvSpPr>
          <p:cNvPr id="5" name="Title 4">
            <a:extLst>
              <a:ext uri="{FF2B5EF4-FFF2-40B4-BE49-F238E27FC236}">
                <a16:creationId xmlns:a16="http://schemas.microsoft.com/office/drawing/2014/main" id="{CADD9851-D16A-4068-8772-CE4E1D7DB6B7}"/>
              </a:ext>
            </a:extLst>
          </p:cNvPr>
          <p:cNvSpPr>
            <a:spLocks noGrp="1"/>
          </p:cNvSpPr>
          <p:nvPr>
            <p:ph type="title"/>
          </p:nvPr>
        </p:nvSpPr>
        <p:spPr/>
        <p:txBody>
          <a:bodyPr/>
          <a:lstStyle/>
          <a:p>
            <a:r>
              <a:rPr lang="en-US" dirty="0"/>
              <a:t>Activity: Compiling and Installing an Application</a:t>
            </a:r>
          </a:p>
        </p:txBody>
      </p:sp>
      <p:sp>
        <p:nvSpPr>
          <p:cNvPr id="3" name="Slide Number Placeholder 2">
            <a:extLst>
              <a:ext uri="{FF2B5EF4-FFF2-40B4-BE49-F238E27FC236}">
                <a16:creationId xmlns:a16="http://schemas.microsoft.com/office/drawing/2014/main" id="{F68EBCC2-CC8B-4282-8A73-2B13AA353814}"/>
              </a:ext>
            </a:extLst>
          </p:cNvPr>
          <p:cNvSpPr>
            <a:spLocks noGrp="1"/>
          </p:cNvSpPr>
          <p:nvPr>
            <p:ph type="sldNum" sz="quarter" idx="4"/>
          </p:nvPr>
        </p:nvSpPr>
        <p:spPr/>
        <p:txBody>
          <a:bodyPr/>
          <a:lstStyle/>
          <a:p>
            <a:fld id="{2066355A-084C-D24E-9AD2-7E4FC41EA627}" type="slidenum">
              <a:rPr lang="en-US" smtClean="0"/>
              <a:pPr/>
              <a:t>85</a:t>
            </a:fld>
            <a:endParaRPr lang="en-US" dirty="0"/>
          </a:p>
        </p:txBody>
      </p:sp>
    </p:spTree>
    <p:extLst>
      <p:ext uri="{BB962C8B-B14F-4D97-AF65-F5344CB8AC3E}">
        <p14:creationId xmlns:p14="http://schemas.microsoft.com/office/powerpoint/2010/main" val="2548133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07100-DADC-F04B-953A-0DF35A1C76C4}"/>
              </a:ext>
            </a:extLst>
          </p:cNvPr>
          <p:cNvSpPr>
            <a:spLocks noGrp="1"/>
          </p:cNvSpPr>
          <p:nvPr>
            <p:ph type="title"/>
          </p:nvPr>
        </p:nvSpPr>
        <p:spPr/>
        <p:txBody>
          <a:bodyPr/>
          <a:lstStyle/>
          <a:p>
            <a:r>
              <a:rPr lang="en-US" dirty="0"/>
              <a:t>Topic G: Troubleshoot Software Dependency Issues</a:t>
            </a:r>
          </a:p>
        </p:txBody>
      </p:sp>
      <p:sp>
        <p:nvSpPr>
          <p:cNvPr id="3" name="Slide Number Placeholder 2">
            <a:extLst>
              <a:ext uri="{FF2B5EF4-FFF2-40B4-BE49-F238E27FC236}">
                <a16:creationId xmlns:a16="http://schemas.microsoft.com/office/drawing/2014/main" id="{56B7DC2B-2948-3340-A3CE-E13D67945236}"/>
              </a:ext>
            </a:extLst>
          </p:cNvPr>
          <p:cNvSpPr>
            <a:spLocks noGrp="1"/>
          </p:cNvSpPr>
          <p:nvPr>
            <p:ph type="sldNum" sz="quarter" idx="4"/>
          </p:nvPr>
        </p:nvSpPr>
        <p:spPr/>
        <p:txBody>
          <a:bodyPr/>
          <a:lstStyle/>
          <a:p>
            <a:fld id="{2066355A-084C-D24E-9AD2-7E4FC41EA627}" type="slidenum">
              <a:rPr lang="en-US" smtClean="0"/>
              <a:pPr/>
              <a:t>86</a:t>
            </a:fld>
            <a:endParaRPr lang="en-US" dirty="0"/>
          </a:p>
        </p:txBody>
      </p:sp>
      <p:sp>
        <p:nvSpPr>
          <p:cNvPr id="4" name="Content Placeholder 3">
            <a:extLst>
              <a:ext uri="{FF2B5EF4-FFF2-40B4-BE49-F238E27FC236}">
                <a16:creationId xmlns:a16="http://schemas.microsoft.com/office/drawing/2014/main" id="{5D61C6D4-5FE9-1B4A-B68F-5B061A4B9909}"/>
              </a:ext>
            </a:extLst>
          </p:cNvPr>
          <p:cNvSpPr>
            <a:spLocks noGrp="1"/>
          </p:cNvSpPr>
          <p:nvPr>
            <p:ph idx="1"/>
          </p:nvPr>
        </p:nvSpPr>
        <p:spPr>
          <a:xfrm>
            <a:off x="1041759" y="825087"/>
            <a:ext cx="7760317" cy="3477408"/>
          </a:xfrm>
        </p:spPr>
        <p:txBody>
          <a:bodyPr/>
          <a:lstStyle/>
          <a:p>
            <a:pPr marL="0" indent="0">
              <a:buNone/>
            </a:pPr>
            <a:r>
              <a:rPr lang="en-US" dirty="0"/>
              <a:t>Exam Objectives:</a:t>
            </a:r>
          </a:p>
          <a:p>
            <a:r>
              <a:rPr lang="en-US" dirty="0"/>
              <a:t>4.4 Given a scenario, analyze and troubleshoot application and hardware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8989" y="82508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388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5354-0A15-48B7-A500-92F664B8FDDC}"/>
              </a:ext>
            </a:extLst>
          </p:cNvPr>
          <p:cNvSpPr>
            <a:spLocks noGrp="1"/>
          </p:cNvSpPr>
          <p:nvPr>
            <p:ph type="title"/>
          </p:nvPr>
        </p:nvSpPr>
        <p:spPr/>
        <p:txBody>
          <a:bodyPr/>
          <a:lstStyle/>
          <a:p>
            <a:r>
              <a:rPr lang="en-US" dirty="0"/>
              <a:t>Dependency Troubleshooting</a:t>
            </a:r>
          </a:p>
        </p:txBody>
      </p:sp>
      <p:sp>
        <p:nvSpPr>
          <p:cNvPr id="3" name="Slide Number Placeholder 2">
            <a:extLst>
              <a:ext uri="{FF2B5EF4-FFF2-40B4-BE49-F238E27FC236}">
                <a16:creationId xmlns:a16="http://schemas.microsoft.com/office/drawing/2014/main" id="{55AF0F1D-2BB3-4973-AAE9-BD81F76DF22B}"/>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
        <p:nvSpPr>
          <p:cNvPr id="4" name="Content Placeholder 3">
            <a:extLst>
              <a:ext uri="{FF2B5EF4-FFF2-40B4-BE49-F238E27FC236}">
                <a16:creationId xmlns:a16="http://schemas.microsoft.com/office/drawing/2014/main" id="{ADF8E7AD-EE5F-46E8-B6B5-6C3E3A9AA053}"/>
              </a:ext>
            </a:extLst>
          </p:cNvPr>
          <p:cNvSpPr>
            <a:spLocks noGrp="1"/>
          </p:cNvSpPr>
          <p:nvPr>
            <p:ph idx="1"/>
          </p:nvPr>
        </p:nvSpPr>
        <p:spPr/>
        <p:txBody>
          <a:bodyPr/>
          <a:lstStyle/>
          <a:p>
            <a:r>
              <a:rPr lang="en-US" dirty="0"/>
              <a:t>Discover what packages exist before deployment.</a:t>
            </a:r>
          </a:p>
          <a:p>
            <a:r>
              <a:rPr lang="en-US" dirty="0"/>
              <a:t>Ensure needed dependencies are in repos.</a:t>
            </a:r>
          </a:p>
          <a:p>
            <a:r>
              <a:rPr lang="en-US" dirty="0"/>
              <a:t>To troubleshoot repos:</a:t>
            </a:r>
          </a:p>
          <a:p>
            <a:pPr lvl="1"/>
            <a:r>
              <a:rPr lang="en-US" dirty="0"/>
              <a:t>Verify network access.</a:t>
            </a:r>
          </a:p>
          <a:p>
            <a:pPr lvl="1"/>
            <a:r>
              <a:rPr lang="en-US" dirty="0"/>
              <a:t>Check repo configs (e.g., in </a:t>
            </a:r>
            <a:r>
              <a:rPr lang="en-US" dirty="0">
                <a:latin typeface="Cutive Mono" panose="020B0604020202020204" charset="0"/>
              </a:rPr>
              <a:t>/etc/yum.repos.d/</a:t>
            </a:r>
            <a:r>
              <a:rPr lang="en-US" dirty="0"/>
              <a:t>)</a:t>
            </a:r>
          </a:p>
          <a:p>
            <a:r>
              <a:rPr lang="en-US" dirty="0"/>
              <a:t>When compiling:</a:t>
            </a:r>
          </a:p>
          <a:p>
            <a:pPr lvl="1"/>
            <a:r>
              <a:rPr lang="en-US" dirty="0"/>
              <a:t>Verify compiler and compiler version.</a:t>
            </a:r>
          </a:p>
          <a:p>
            <a:pPr lvl="1"/>
            <a:r>
              <a:rPr lang="en-US" dirty="0"/>
              <a:t>Confirm you have supporting libraries.</a:t>
            </a:r>
          </a:p>
        </p:txBody>
      </p:sp>
    </p:spTree>
    <p:extLst>
      <p:ext uri="{BB962C8B-B14F-4D97-AF65-F5344CB8AC3E}">
        <p14:creationId xmlns:p14="http://schemas.microsoft.com/office/powerpoint/2010/main" val="1226097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A8F7-6EBF-4E14-8415-4E49B7190645}"/>
              </a:ext>
            </a:extLst>
          </p:cNvPr>
          <p:cNvSpPr>
            <a:spLocks noGrp="1"/>
          </p:cNvSpPr>
          <p:nvPr>
            <p:ph type="title"/>
          </p:nvPr>
        </p:nvSpPr>
        <p:spPr/>
        <p:txBody>
          <a:bodyPr/>
          <a:lstStyle/>
          <a:p>
            <a:r>
              <a:rPr lang="en-US" dirty="0"/>
              <a:t>How YUM and APT Manage Dependencies</a:t>
            </a:r>
          </a:p>
        </p:txBody>
      </p:sp>
      <p:sp>
        <p:nvSpPr>
          <p:cNvPr id="3" name="Slide Number Placeholder 2">
            <a:extLst>
              <a:ext uri="{FF2B5EF4-FFF2-40B4-BE49-F238E27FC236}">
                <a16:creationId xmlns:a16="http://schemas.microsoft.com/office/drawing/2014/main" id="{B742600E-20FD-48AA-AD0C-55C464C8F4B3}"/>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
        <p:nvSpPr>
          <p:cNvPr id="4" name="Content Placeholder 3">
            <a:extLst>
              <a:ext uri="{FF2B5EF4-FFF2-40B4-BE49-F238E27FC236}">
                <a16:creationId xmlns:a16="http://schemas.microsoft.com/office/drawing/2014/main" id="{CFF30A4D-2390-4B91-9041-C5BFFDAE1793}"/>
              </a:ext>
            </a:extLst>
          </p:cNvPr>
          <p:cNvSpPr>
            <a:spLocks noGrp="1"/>
          </p:cNvSpPr>
          <p:nvPr>
            <p:ph idx="1"/>
          </p:nvPr>
        </p:nvSpPr>
        <p:spPr/>
        <p:txBody>
          <a:bodyPr/>
          <a:lstStyle/>
          <a:p>
            <a:r>
              <a:rPr lang="en-US" dirty="0"/>
              <a:t>Both rely on info inside package to discover dependencies.</a:t>
            </a:r>
          </a:p>
          <a:p>
            <a:r>
              <a:rPr lang="en-US" dirty="0"/>
              <a:t>Both search repo for additional packages that are needed.</a:t>
            </a:r>
          </a:p>
          <a:p>
            <a:r>
              <a:rPr lang="en-US" dirty="0"/>
              <a:t>Can be configured to automatically install dependencies.</a:t>
            </a:r>
          </a:p>
          <a:p>
            <a:pPr lvl="1"/>
            <a:r>
              <a:rPr lang="en-US" dirty="0"/>
              <a:t>Simplifies installation process.</a:t>
            </a:r>
          </a:p>
        </p:txBody>
      </p:sp>
    </p:spTree>
    <p:extLst>
      <p:ext uri="{BB962C8B-B14F-4D97-AF65-F5344CB8AC3E}">
        <p14:creationId xmlns:p14="http://schemas.microsoft.com/office/powerpoint/2010/main" val="2573962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09CB-75E9-43CF-9BA3-74756C2B3491}"/>
              </a:ext>
            </a:extLst>
          </p:cNvPr>
          <p:cNvSpPr>
            <a:spLocks noGrp="1"/>
          </p:cNvSpPr>
          <p:nvPr>
            <p:ph type="title"/>
          </p:nvPr>
        </p:nvSpPr>
        <p:spPr>
          <a:xfrm>
            <a:off x="341927" y="123010"/>
            <a:ext cx="8455567" cy="633458"/>
          </a:xfrm>
        </p:spPr>
        <p:txBody>
          <a:bodyPr/>
          <a:lstStyle/>
          <a:p>
            <a:r>
              <a:rPr lang="en-US" dirty="0"/>
              <a:t>Guidelines for Troubleshooting Software Dependency Issues (Slide 1 of 2)</a:t>
            </a:r>
          </a:p>
        </p:txBody>
      </p:sp>
      <p:sp>
        <p:nvSpPr>
          <p:cNvPr id="3" name="Slide Number Placeholder 2">
            <a:extLst>
              <a:ext uri="{FF2B5EF4-FFF2-40B4-BE49-F238E27FC236}">
                <a16:creationId xmlns:a16="http://schemas.microsoft.com/office/drawing/2014/main" id="{8AAAA521-C0DE-4991-9F36-F271D765D6EB}"/>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
        <p:nvSpPr>
          <p:cNvPr id="4" name="Content Placeholder 3">
            <a:extLst>
              <a:ext uri="{FF2B5EF4-FFF2-40B4-BE49-F238E27FC236}">
                <a16:creationId xmlns:a16="http://schemas.microsoft.com/office/drawing/2014/main" id="{7093DF64-6C13-4250-9105-94DC862E4194}"/>
              </a:ext>
            </a:extLst>
          </p:cNvPr>
          <p:cNvSpPr>
            <a:spLocks noGrp="1"/>
          </p:cNvSpPr>
          <p:nvPr>
            <p:ph idx="1"/>
          </p:nvPr>
        </p:nvSpPr>
        <p:spPr/>
        <p:txBody>
          <a:bodyPr/>
          <a:lstStyle/>
          <a:p>
            <a:r>
              <a:rPr lang="en-US" sz="1400" dirty="0"/>
              <a:t>Software Dependencies/Repos:</a:t>
            </a:r>
          </a:p>
          <a:p>
            <a:pPr lvl="1"/>
            <a:r>
              <a:rPr lang="en-US" sz="1200" dirty="0"/>
              <a:t>Use </a:t>
            </a:r>
            <a:r>
              <a:rPr lang="en-US" sz="1200" dirty="0">
                <a:latin typeface="Cutive Mono" panose="020B0604020202020204" charset="0"/>
              </a:rPr>
              <a:t>rpm -V {package name}</a:t>
            </a:r>
            <a:r>
              <a:rPr lang="en-US" sz="1200" dirty="0"/>
              <a:t> to verify components are installed.</a:t>
            </a:r>
          </a:p>
          <a:p>
            <a:pPr lvl="1"/>
            <a:r>
              <a:rPr lang="en-US" sz="1200" dirty="0"/>
              <a:t>Use </a:t>
            </a:r>
            <a:r>
              <a:rPr lang="en-US" sz="1200" dirty="0">
                <a:latin typeface="Cutive Mono" panose="020B0604020202020204" charset="0"/>
              </a:rPr>
              <a:t>rpm -qR {package name}</a:t>
            </a:r>
            <a:r>
              <a:rPr lang="en-US" sz="1200" dirty="0"/>
              <a:t> or </a:t>
            </a:r>
            <a:r>
              <a:rPr lang="en-US" sz="1200" dirty="0">
                <a:latin typeface="Cutive Mono" panose="020B0604020202020204" charset="0"/>
              </a:rPr>
              <a:t>yum deplist {package name}</a:t>
            </a:r>
            <a:r>
              <a:rPr lang="en-US" sz="1200" dirty="0"/>
              <a:t> to discover dependencies on RH.</a:t>
            </a:r>
          </a:p>
          <a:p>
            <a:pPr lvl="1"/>
            <a:r>
              <a:rPr lang="en-US" sz="1200" dirty="0"/>
              <a:t>Use </a:t>
            </a:r>
            <a:r>
              <a:rPr lang="en-US" sz="1200" dirty="0">
                <a:latin typeface="Cutive Mono" panose="020B0604020202020204" charset="0"/>
              </a:rPr>
              <a:t>apt-cache depends {package name}</a:t>
            </a:r>
            <a:r>
              <a:rPr lang="en-US" sz="1200" dirty="0"/>
              <a:t> to discover dependencies on Debian distros.</a:t>
            </a:r>
          </a:p>
          <a:p>
            <a:pPr lvl="1"/>
            <a:r>
              <a:rPr lang="en-US" sz="1200" dirty="0"/>
              <a:t>Use repos and ensure dependencies are in repos.</a:t>
            </a:r>
          </a:p>
          <a:p>
            <a:pPr lvl="1"/>
            <a:r>
              <a:rPr lang="en-US" sz="1200" dirty="0"/>
              <a:t>Ensure repos are current.</a:t>
            </a:r>
          </a:p>
          <a:p>
            <a:pPr lvl="1"/>
            <a:r>
              <a:rPr lang="en-US" sz="1200" dirty="0"/>
              <a:t>Ensure connectivity to repos.</a:t>
            </a:r>
          </a:p>
          <a:p>
            <a:r>
              <a:rPr lang="en-US" sz="1400" dirty="0"/>
              <a:t>Patching/Update Issues:</a:t>
            </a:r>
          </a:p>
          <a:p>
            <a:pPr lvl="1"/>
            <a:r>
              <a:rPr lang="en-US" sz="1200" dirty="0"/>
              <a:t>Read patch docs before applying.</a:t>
            </a:r>
          </a:p>
          <a:p>
            <a:pPr lvl="1"/>
            <a:r>
              <a:rPr lang="en-US" sz="1200" dirty="0"/>
              <a:t>Ensure network connectivity.</a:t>
            </a:r>
          </a:p>
          <a:p>
            <a:pPr lvl="1"/>
            <a:r>
              <a:rPr lang="en-US" sz="1200" dirty="0"/>
              <a:t>Test patches/updates before deploying.</a:t>
            </a:r>
          </a:p>
          <a:p>
            <a:pPr lvl="1"/>
            <a:r>
              <a:rPr lang="en-US" sz="1200" dirty="0"/>
              <a:t>Ensure dependencies/versions are satisfied for patches/updates.</a:t>
            </a:r>
          </a:p>
          <a:p>
            <a:pPr lvl="1"/>
            <a:r>
              <a:rPr lang="en-US" sz="1200" dirty="0"/>
              <a:t>Check installation logs if there are issues.</a:t>
            </a:r>
          </a:p>
          <a:p>
            <a:pPr lvl="1"/>
            <a:r>
              <a:rPr lang="en-US" sz="1200" dirty="0"/>
              <a:t>Have a contingency plan in case patches cause problems.</a:t>
            </a:r>
          </a:p>
        </p:txBody>
      </p:sp>
    </p:spTree>
    <p:extLst>
      <p:ext uri="{BB962C8B-B14F-4D97-AF65-F5344CB8AC3E}">
        <p14:creationId xmlns:p14="http://schemas.microsoft.com/office/powerpoint/2010/main" val="4187985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38C5-5028-4961-8FE2-47B720D1EA95}"/>
              </a:ext>
            </a:extLst>
          </p:cNvPr>
          <p:cNvSpPr>
            <a:spLocks noGrp="1"/>
          </p:cNvSpPr>
          <p:nvPr>
            <p:ph type="title"/>
          </p:nvPr>
        </p:nvSpPr>
        <p:spPr/>
        <p:txBody>
          <a:bodyPr/>
          <a:lstStyle/>
          <a:p>
            <a:r>
              <a:rPr lang="en-US" dirty="0"/>
              <a:t>DNF and Zypper</a:t>
            </a:r>
          </a:p>
        </p:txBody>
      </p:sp>
      <p:sp>
        <p:nvSpPr>
          <p:cNvPr id="3" name="Slide Number Placeholder 2">
            <a:extLst>
              <a:ext uri="{FF2B5EF4-FFF2-40B4-BE49-F238E27FC236}">
                <a16:creationId xmlns:a16="http://schemas.microsoft.com/office/drawing/2014/main" id="{4DD49DA7-A73E-48EA-8924-1014A1D05367}"/>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E3BF3240-AAF3-44C2-89FB-8E23C17F3587}"/>
              </a:ext>
            </a:extLst>
          </p:cNvPr>
          <p:cNvSpPr>
            <a:spLocks noGrp="1"/>
          </p:cNvSpPr>
          <p:nvPr>
            <p:ph idx="1"/>
          </p:nvPr>
        </p:nvSpPr>
        <p:spPr/>
        <p:txBody>
          <a:bodyPr/>
          <a:lstStyle/>
          <a:p>
            <a:r>
              <a:rPr lang="en-US" dirty="0"/>
              <a:t>DNF:</a:t>
            </a:r>
          </a:p>
          <a:p>
            <a:pPr lvl="1"/>
            <a:r>
              <a:rPr lang="en-US" dirty="0"/>
              <a:t>Improved version of YUM.</a:t>
            </a:r>
          </a:p>
          <a:p>
            <a:pPr lvl="1"/>
            <a:r>
              <a:rPr lang="en-US" dirty="0"/>
              <a:t>Uses fewer resources.</a:t>
            </a:r>
          </a:p>
          <a:p>
            <a:pPr lvl="1"/>
            <a:r>
              <a:rPr lang="en-US" dirty="0"/>
              <a:t>Supports RPM.</a:t>
            </a:r>
          </a:p>
          <a:p>
            <a:pPr lvl="1"/>
            <a:r>
              <a:rPr lang="en-US" dirty="0"/>
              <a:t>Simplified commands.</a:t>
            </a:r>
          </a:p>
          <a:p>
            <a:pPr lvl="1"/>
            <a:r>
              <a:rPr lang="en-US" dirty="0"/>
              <a:t>Most YUM subcommands still usable.</a:t>
            </a:r>
          </a:p>
          <a:p>
            <a:r>
              <a:rPr lang="en-US" dirty="0"/>
              <a:t>Zypper:</a:t>
            </a:r>
          </a:p>
          <a:p>
            <a:pPr lvl="1"/>
            <a:r>
              <a:rPr lang="en-US" dirty="0"/>
              <a:t>Supports dependency solving.</a:t>
            </a:r>
          </a:p>
          <a:p>
            <a:pPr lvl="1"/>
            <a:r>
              <a:rPr lang="en-US" dirty="0"/>
              <a:t>Supports lifecycle management.</a:t>
            </a:r>
          </a:p>
          <a:p>
            <a:pPr lvl="1"/>
            <a:r>
              <a:rPr lang="en-US" dirty="0"/>
              <a:t>Used in openSUSE.</a:t>
            </a:r>
          </a:p>
          <a:p>
            <a:pPr lvl="1"/>
            <a:r>
              <a:rPr lang="en-US" dirty="0"/>
              <a:t>Supports .rpm packages.</a:t>
            </a:r>
          </a:p>
          <a:p>
            <a:pPr lvl="1"/>
            <a:r>
              <a:rPr lang="en-US" dirty="0"/>
              <a:t>Excellent at package management.</a:t>
            </a:r>
          </a:p>
        </p:txBody>
      </p:sp>
    </p:spTree>
    <p:extLst>
      <p:ext uri="{BB962C8B-B14F-4D97-AF65-F5344CB8AC3E}">
        <p14:creationId xmlns:p14="http://schemas.microsoft.com/office/powerpoint/2010/main" val="1733087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28AB-C033-45B9-A2BA-A6A20D1B707E}"/>
              </a:ext>
            </a:extLst>
          </p:cNvPr>
          <p:cNvSpPr>
            <a:spLocks noGrp="1"/>
          </p:cNvSpPr>
          <p:nvPr>
            <p:ph type="title"/>
          </p:nvPr>
        </p:nvSpPr>
        <p:spPr/>
        <p:txBody>
          <a:bodyPr/>
          <a:lstStyle/>
          <a:p>
            <a:r>
              <a:rPr lang="en-US" dirty="0"/>
              <a:t>Guidelines for Troubleshooting Software Dependency Issues (Slide 2 of 2)</a:t>
            </a:r>
          </a:p>
        </p:txBody>
      </p:sp>
      <p:sp>
        <p:nvSpPr>
          <p:cNvPr id="3" name="Slide Number Placeholder 2">
            <a:extLst>
              <a:ext uri="{FF2B5EF4-FFF2-40B4-BE49-F238E27FC236}">
                <a16:creationId xmlns:a16="http://schemas.microsoft.com/office/drawing/2014/main" id="{BBAF4457-CB2A-4435-B5CB-B5A7288186CE}"/>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
        <p:nvSpPr>
          <p:cNvPr id="4" name="Content Placeholder 3">
            <a:extLst>
              <a:ext uri="{FF2B5EF4-FFF2-40B4-BE49-F238E27FC236}">
                <a16:creationId xmlns:a16="http://schemas.microsoft.com/office/drawing/2014/main" id="{C5529F4B-CA61-443D-A9EE-C54E5396B0DF}"/>
              </a:ext>
            </a:extLst>
          </p:cNvPr>
          <p:cNvSpPr>
            <a:spLocks noGrp="1"/>
          </p:cNvSpPr>
          <p:nvPr>
            <p:ph idx="1"/>
          </p:nvPr>
        </p:nvSpPr>
        <p:spPr/>
        <p:txBody>
          <a:bodyPr/>
          <a:lstStyle/>
          <a:p>
            <a:r>
              <a:rPr lang="en-US" sz="1600" dirty="0"/>
              <a:t>GCC/Library Issues:</a:t>
            </a:r>
          </a:p>
          <a:p>
            <a:pPr lvl="1"/>
            <a:r>
              <a:rPr lang="en-US" sz="1400" dirty="0"/>
              <a:t>Check docs for required GCC or other compiler versions.</a:t>
            </a:r>
          </a:p>
          <a:p>
            <a:pPr lvl="1"/>
            <a:r>
              <a:rPr lang="en-US" sz="1400" dirty="0"/>
              <a:t>Verify required versions of kernel and dependencies.</a:t>
            </a:r>
          </a:p>
          <a:p>
            <a:pPr lvl="1"/>
            <a:r>
              <a:rPr lang="en-US" sz="1400" dirty="0"/>
              <a:t>Use </a:t>
            </a:r>
            <a:r>
              <a:rPr lang="en-US" sz="1400" dirty="0" err="1">
                <a:latin typeface="Cutive Mono" panose="020B0604020202020204" charset="0"/>
              </a:rPr>
              <a:t>ldd</a:t>
            </a:r>
            <a:r>
              <a:rPr lang="en-US" sz="1400" dirty="0"/>
              <a:t> to check for shared library dependencies.</a:t>
            </a:r>
          </a:p>
          <a:p>
            <a:pPr lvl="1"/>
            <a:r>
              <a:rPr lang="en-US" sz="1400" dirty="0"/>
              <a:t>Verify library file versions/availability.</a:t>
            </a:r>
          </a:p>
          <a:p>
            <a:pPr lvl="1"/>
            <a:r>
              <a:rPr lang="en-US" sz="1400" dirty="0"/>
              <a:t>Compile/test program in VM.</a:t>
            </a:r>
          </a:p>
          <a:p>
            <a:pPr lvl="1"/>
            <a:r>
              <a:rPr lang="en-US" sz="1400" dirty="0"/>
              <a:t>Assume root privileges when issuing </a:t>
            </a:r>
            <a:r>
              <a:rPr lang="en-US" sz="1400" dirty="0">
                <a:latin typeface="Cutive Mono" panose="020B0604020202020204" charset="0"/>
              </a:rPr>
              <a:t>make install</a:t>
            </a:r>
            <a:r>
              <a:rPr lang="en-US" sz="1400" dirty="0"/>
              <a:t> command.</a:t>
            </a:r>
          </a:p>
        </p:txBody>
      </p:sp>
    </p:spTree>
    <p:extLst>
      <p:ext uri="{BB962C8B-B14F-4D97-AF65-F5344CB8AC3E}">
        <p14:creationId xmlns:p14="http://schemas.microsoft.com/office/powerpoint/2010/main" val="4251484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072FF8-1AA8-40D5-8623-769348D41A9B}"/>
              </a:ext>
            </a:extLst>
          </p:cNvPr>
          <p:cNvSpPr>
            <a:spLocks noGrp="1"/>
          </p:cNvSpPr>
          <p:nvPr>
            <p:ph type="body" sz="quarter" idx="13"/>
          </p:nvPr>
        </p:nvSpPr>
        <p:spPr/>
        <p:txBody>
          <a:bodyPr/>
          <a:lstStyle/>
          <a:p>
            <a:r>
              <a:rPr lang="en-US" dirty="0"/>
              <a:t>Discussing Software Dependency Issues</a:t>
            </a:r>
          </a:p>
        </p:txBody>
      </p:sp>
      <p:sp>
        <p:nvSpPr>
          <p:cNvPr id="3" name="Slide Number Placeholder 2">
            <a:extLst>
              <a:ext uri="{FF2B5EF4-FFF2-40B4-BE49-F238E27FC236}">
                <a16:creationId xmlns:a16="http://schemas.microsoft.com/office/drawing/2014/main" id="{6D8E3415-3B4C-45CC-AA94-85C5292A8C05}"/>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695554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A6C3-AFEE-A247-84A0-C0FA50AE9DD3}"/>
              </a:ext>
            </a:extLst>
          </p:cNvPr>
          <p:cNvSpPr>
            <a:spLocks noGrp="1"/>
          </p:cNvSpPr>
          <p:nvPr>
            <p:ph idx="1"/>
          </p:nvPr>
        </p:nvSpPr>
        <p:spPr/>
        <p:txBody>
          <a:bodyPr/>
          <a:lstStyle/>
          <a:p>
            <a:r>
              <a:rPr lang="en-US" b="1" dirty="0"/>
              <a:t>What is a software dependency?</a:t>
            </a:r>
          </a:p>
          <a:p>
            <a:endParaRPr lang="en-US" b="1" dirty="0"/>
          </a:p>
          <a:p>
            <a:r>
              <a:rPr lang="en-US" b="1" dirty="0"/>
              <a:t>ANSWER:</a:t>
            </a:r>
          </a:p>
          <a:p>
            <a:pPr lvl="1"/>
            <a:r>
              <a:rPr lang="en-US" dirty="0"/>
              <a:t>A software dependency is one or more software packages that must be installed before a desired package is installed.</a:t>
            </a:r>
          </a:p>
          <a:p>
            <a:endParaRPr lang="en-US" dirty="0"/>
          </a:p>
        </p:txBody>
      </p:sp>
      <p:sp>
        <p:nvSpPr>
          <p:cNvPr id="3" name="Title 2">
            <a:extLst>
              <a:ext uri="{FF2B5EF4-FFF2-40B4-BE49-F238E27FC236}">
                <a16:creationId xmlns:a16="http://schemas.microsoft.com/office/drawing/2014/main" id="{C71950F5-0779-B142-B2CA-10F3372283D9}"/>
              </a:ext>
            </a:extLst>
          </p:cNvPr>
          <p:cNvSpPr>
            <a:spLocks noGrp="1"/>
          </p:cNvSpPr>
          <p:nvPr>
            <p:ph type="title"/>
          </p:nvPr>
        </p:nvSpPr>
        <p:spPr>
          <a:xfrm>
            <a:off x="341925" y="75202"/>
            <a:ext cx="8497278" cy="633458"/>
          </a:xfrm>
        </p:spPr>
        <p:txBody>
          <a:bodyPr/>
          <a:lstStyle/>
          <a:p>
            <a:r>
              <a:rPr lang="en-US" dirty="0"/>
              <a:t>Activity 11-13: Discussing Software Dependency Issues</a:t>
            </a:r>
          </a:p>
        </p:txBody>
      </p:sp>
      <p:sp>
        <p:nvSpPr>
          <p:cNvPr id="4" name="Slide Number Placeholder 3">
            <a:extLst>
              <a:ext uri="{FF2B5EF4-FFF2-40B4-BE49-F238E27FC236}">
                <a16:creationId xmlns:a16="http://schemas.microsoft.com/office/drawing/2014/main" id="{CC58204A-1FCC-EC4E-AA19-433BCEB10490}"/>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423065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A6C3-AFEE-A247-84A0-C0FA50AE9DD3}"/>
              </a:ext>
            </a:extLst>
          </p:cNvPr>
          <p:cNvSpPr>
            <a:spLocks noGrp="1"/>
          </p:cNvSpPr>
          <p:nvPr>
            <p:ph idx="1"/>
          </p:nvPr>
        </p:nvSpPr>
        <p:spPr/>
        <p:txBody>
          <a:bodyPr/>
          <a:lstStyle/>
          <a:p>
            <a:r>
              <a:rPr lang="en-US" b="1" dirty="0"/>
              <a:t>You have a CentOS system and you need to install an application that you know has a lot of dependencies. What can you do to satisfy those dependencies and install the application?</a:t>
            </a:r>
          </a:p>
          <a:p>
            <a:endParaRPr lang="en-US" b="1" dirty="0"/>
          </a:p>
          <a:p>
            <a:r>
              <a:rPr lang="en-US" b="1" dirty="0"/>
              <a:t>ANSWER:</a:t>
            </a:r>
          </a:p>
          <a:p>
            <a:pPr lvl="1"/>
            <a:r>
              <a:rPr lang="en-US" dirty="0"/>
              <a:t>Use the yum install command to install the application and its dependencies automatically.</a:t>
            </a:r>
          </a:p>
          <a:p>
            <a:endParaRPr lang="en-US" dirty="0"/>
          </a:p>
        </p:txBody>
      </p:sp>
      <p:sp>
        <p:nvSpPr>
          <p:cNvPr id="3" name="Title 2">
            <a:extLst>
              <a:ext uri="{FF2B5EF4-FFF2-40B4-BE49-F238E27FC236}">
                <a16:creationId xmlns:a16="http://schemas.microsoft.com/office/drawing/2014/main" id="{C71950F5-0779-B142-B2CA-10F3372283D9}"/>
              </a:ext>
            </a:extLst>
          </p:cNvPr>
          <p:cNvSpPr>
            <a:spLocks noGrp="1"/>
          </p:cNvSpPr>
          <p:nvPr>
            <p:ph type="title"/>
          </p:nvPr>
        </p:nvSpPr>
        <p:spPr>
          <a:xfrm>
            <a:off x="341925" y="75202"/>
            <a:ext cx="8497278" cy="633458"/>
          </a:xfrm>
        </p:spPr>
        <p:txBody>
          <a:bodyPr/>
          <a:lstStyle/>
          <a:p>
            <a:r>
              <a:rPr lang="en-US" dirty="0"/>
              <a:t>Activity 11-13: Discussing Software Dependency Issues</a:t>
            </a:r>
          </a:p>
        </p:txBody>
      </p:sp>
      <p:sp>
        <p:nvSpPr>
          <p:cNvPr id="4" name="Slide Number Placeholder 3">
            <a:extLst>
              <a:ext uri="{FF2B5EF4-FFF2-40B4-BE49-F238E27FC236}">
                <a16:creationId xmlns:a16="http://schemas.microsoft.com/office/drawing/2014/main" id="{CC58204A-1FCC-EC4E-AA19-433BCEB10490}"/>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Tree>
    <p:extLst>
      <p:ext uri="{BB962C8B-B14F-4D97-AF65-F5344CB8AC3E}">
        <p14:creationId xmlns:p14="http://schemas.microsoft.com/office/powerpoint/2010/main" val="21836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A6C3-AFEE-A247-84A0-C0FA50AE9DD3}"/>
              </a:ext>
            </a:extLst>
          </p:cNvPr>
          <p:cNvSpPr>
            <a:spLocks noGrp="1"/>
          </p:cNvSpPr>
          <p:nvPr>
            <p:ph idx="1"/>
          </p:nvPr>
        </p:nvSpPr>
        <p:spPr/>
        <p:txBody>
          <a:bodyPr/>
          <a:lstStyle/>
          <a:p>
            <a:r>
              <a:rPr lang="en-US" b="1" dirty="0"/>
              <a:t>You have a CentOS system that runs an application for your company, but anyone who runs it receives errors, as if some critical parts of the application were missing. How can you verify the application's components?</a:t>
            </a:r>
          </a:p>
          <a:p>
            <a:endParaRPr lang="en-US" b="1" dirty="0"/>
          </a:p>
          <a:p>
            <a:r>
              <a:rPr lang="en-US" b="1" dirty="0"/>
              <a:t>ANSWER:</a:t>
            </a:r>
          </a:p>
          <a:p>
            <a:pPr lvl="1"/>
            <a:r>
              <a:rPr lang="en-US" dirty="0"/>
              <a:t>Use the rpm -V &lt;application name&gt; command to verify that all components of the application are installed.</a:t>
            </a:r>
          </a:p>
          <a:p>
            <a:endParaRPr lang="en-US" dirty="0"/>
          </a:p>
        </p:txBody>
      </p:sp>
      <p:sp>
        <p:nvSpPr>
          <p:cNvPr id="3" name="Title 2">
            <a:extLst>
              <a:ext uri="{FF2B5EF4-FFF2-40B4-BE49-F238E27FC236}">
                <a16:creationId xmlns:a16="http://schemas.microsoft.com/office/drawing/2014/main" id="{C71950F5-0779-B142-B2CA-10F3372283D9}"/>
              </a:ext>
            </a:extLst>
          </p:cNvPr>
          <p:cNvSpPr>
            <a:spLocks noGrp="1"/>
          </p:cNvSpPr>
          <p:nvPr>
            <p:ph type="title"/>
          </p:nvPr>
        </p:nvSpPr>
        <p:spPr>
          <a:xfrm>
            <a:off x="341925" y="75202"/>
            <a:ext cx="8497278" cy="633458"/>
          </a:xfrm>
        </p:spPr>
        <p:txBody>
          <a:bodyPr/>
          <a:lstStyle/>
          <a:p>
            <a:r>
              <a:rPr lang="en-US" dirty="0"/>
              <a:t>Activity 11-13: Discussing Software Dependency Issues</a:t>
            </a:r>
          </a:p>
        </p:txBody>
      </p:sp>
      <p:sp>
        <p:nvSpPr>
          <p:cNvPr id="4" name="Slide Number Placeholder 3">
            <a:extLst>
              <a:ext uri="{FF2B5EF4-FFF2-40B4-BE49-F238E27FC236}">
                <a16:creationId xmlns:a16="http://schemas.microsoft.com/office/drawing/2014/main" id="{CC58204A-1FCC-EC4E-AA19-433BCEB10490}"/>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Tree>
    <p:extLst>
      <p:ext uri="{BB962C8B-B14F-4D97-AF65-F5344CB8AC3E}">
        <p14:creationId xmlns:p14="http://schemas.microsoft.com/office/powerpoint/2010/main" val="14251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A6C3-AFEE-A247-84A0-C0FA50AE9DD3}"/>
              </a:ext>
            </a:extLst>
          </p:cNvPr>
          <p:cNvSpPr>
            <a:spLocks noGrp="1"/>
          </p:cNvSpPr>
          <p:nvPr>
            <p:ph idx="1"/>
          </p:nvPr>
        </p:nvSpPr>
        <p:spPr/>
        <p:txBody>
          <a:bodyPr/>
          <a:lstStyle/>
          <a:p>
            <a:r>
              <a:rPr lang="en-US" b="1" dirty="0"/>
              <a:t>Being security conscious, you always check out any software package being installed to your CentOS systems. Which command can you run to check supporting software packages prior to installing a new software application?</a:t>
            </a:r>
          </a:p>
          <a:p>
            <a:endParaRPr lang="en-US" b="1" dirty="0"/>
          </a:p>
          <a:p>
            <a:r>
              <a:rPr lang="en-US" b="1" dirty="0"/>
              <a:t>ANSWER:</a:t>
            </a:r>
          </a:p>
          <a:p>
            <a:pPr lvl="1"/>
            <a:r>
              <a:rPr lang="en-US" dirty="0"/>
              <a:t>The yum </a:t>
            </a:r>
            <a:r>
              <a:rPr lang="en-US" dirty="0" err="1"/>
              <a:t>deplist</a:t>
            </a:r>
            <a:r>
              <a:rPr lang="en-US" dirty="0"/>
              <a:t> command displays dependencies so that you can see what's going to be installed with an application before it's installed.</a:t>
            </a:r>
          </a:p>
          <a:p>
            <a:endParaRPr lang="en-US" dirty="0"/>
          </a:p>
        </p:txBody>
      </p:sp>
      <p:sp>
        <p:nvSpPr>
          <p:cNvPr id="3" name="Title 2">
            <a:extLst>
              <a:ext uri="{FF2B5EF4-FFF2-40B4-BE49-F238E27FC236}">
                <a16:creationId xmlns:a16="http://schemas.microsoft.com/office/drawing/2014/main" id="{C71950F5-0779-B142-B2CA-10F3372283D9}"/>
              </a:ext>
            </a:extLst>
          </p:cNvPr>
          <p:cNvSpPr>
            <a:spLocks noGrp="1"/>
          </p:cNvSpPr>
          <p:nvPr>
            <p:ph type="title"/>
          </p:nvPr>
        </p:nvSpPr>
        <p:spPr>
          <a:xfrm>
            <a:off x="341925" y="75202"/>
            <a:ext cx="8497278" cy="633458"/>
          </a:xfrm>
        </p:spPr>
        <p:txBody>
          <a:bodyPr/>
          <a:lstStyle/>
          <a:p>
            <a:r>
              <a:rPr lang="en-US" dirty="0"/>
              <a:t>Activity 11-13: Discussing Software Dependency Issues</a:t>
            </a:r>
          </a:p>
        </p:txBody>
      </p:sp>
      <p:sp>
        <p:nvSpPr>
          <p:cNvPr id="4" name="Slide Number Placeholder 3">
            <a:extLst>
              <a:ext uri="{FF2B5EF4-FFF2-40B4-BE49-F238E27FC236}">
                <a16:creationId xmlns:a16="http://schemas.microsoft.com/office/drawing/2014/main" id="{CC58204A-1FCC-EC4E-AA19-433BCEB10490}"/>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Tree>
    <p:extLst>
      <p:ext uri="{BB962C8B-B14F-4D97-AF65-F5344CB8AC3E}">
        <p14:creationId xmlns:p14="http://schemas.microsoft.com/office/powerpoint/2010/main" val="34377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2A6C3-AFEE-A247-84A0-C0FA50AE9DD3}"/>
              </a:ext>
            </a:extLst>
          </p:cNvPr>
          <p:cNvSpPr>
            <a:spLocks noGrp="1"/>
          </p:cNvSpPr>
          <p:nvPr>
            <p:ph idx="1"/>
          </p:nvPr>
        </p:nvSpPr>
        <p:spPr/>
        <p:txBody>
          <a:bodyPr/>
          <a:lstStyle/>
          <a:p>
            <a:r>
              <a:rPr lang="en-US" b="1" dirty="0"/>
              <a:t>Why do you need to assume root privileges when running the make install command?</a:t>
            </a:r>
          </a:p>
          <a:p>
            <a:endParaRPr lang="en-US" b="1" dirty="0"/>
          </a:p>
          <a:p>
            <a:r>
              <a:rPr lang="en-US" b="1" dirty="0"/>
              <a:t>ANSWER:</a:t>
            </a:r>
          </a:p>
          <a:p>
            <a:pPr lvl="1"/>
            <a:r>
              <a:rPr lang="en-US" dirty="0"/>
              <a:t>Because the make install command writes to system directories that only root has permission to write to.</a:t>
            </a:r>
          </a:p>
        </p:txBody>
      </p:sp>
      <p:sp>
        <p:nvSpPr>
          <p:cNvPr id="3" name="Title 2">
            <a:extLst>
              <a:ext uri="{FF2B5EF4-FFF2-40B4-BE49-F238E27FC236}">
                <a16:creationId xmlns:a16="http://schemas.microsoft.com/office/drawing/2014/main" id="{C71950F5-0779-B142-B2CA-10F3372283D9}"/>
              </a:ext>
            </a:extLst>
          </p:cNvPr>
          <p:cNvSpPr>
            <a:spLocks noGrp="1"/>
          </p:cNvSpPr>
          <p:nvPr>
            <p:ph type="title"/>
          </p:nvPr>
        </p:nvSpPr>
        <p:spPr>
          <a:xfrm>
            <a:off x="341925" y="75202"/>
            <a:ext cx="8497278" cy="633458"/>
          </a:xfrm>
        </p:spPr>
        <p:txBody>
          <a:bodyPr/>
          <a:lstStyle/>
          <a:p>
            <a:r>
              <a:rPr lang="en-US" dirty="0"/>
              <a:t>Activity 11-13: Discussing Software Dependency Issues</a:t>
            </a:r>
          </a:p>
        </p:txBody>
      </p:sp>
      <p:sp>
        <p:nvSpPr>
          <p:cNvPr id="4" name="Slide Number Placeholder 3">
            <a:extLst>
              <a:ext uri="{FF2B5EF4-FFF2-40B4-BE49-F238E27FC236}">
                <a16:creationId xmlns:a16="http://schemas.microsoft.com/office/drawing/2014/main" id="{CC58204A-1FCC-EC4E-AA19-433BCEB10490}"/>
              </a:ext>
            </a:extLst>
          </p:cNvPr>
          <p:cNvSpPr>
            <a:spLocks noGrp="1"/>
          </p:cNvSpPr>
          <p:nvPr>
            <p:ph type="sldNum" sz="quarter" idx="4"/>
          </p:nvPr>
        </p:nvSpPr>
        <p:spPr/>
        <p:txBody>
          <a:bodyPr/>
          <a:lstStyle/>
          <a:p>
            <a:fld id="{2066355A-084C-D24E-9AD2-7E4FC41EA627}" type="slidenum">
              <a:rPr lang="en-US" smtClean="0"/>
              <a:pPr/>
              <a:t>96</a:t>
            </a:fld>
            <a:endParaRPr lang="en-US" dirty="0"/>
          </a:p>
        </p:txBody>
      </p:sp>
    </p:spTree>
    <p:extLst>
      <p:ext uri="{BB962C8B-B14F-4D97-AF65-F5344CB8AC3E}">
        <p14:creationId xmlns:p14="http://schemas.microsoft.com/office/powerpoint/2010/main" val="354954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FD8154A-6124-470A-A07D-C6A0859BAC4F}"/>
              </a:ext>
            </a:extLst>
          </p:cNvPr>
          <p:cNvSpPr>
            <a:spLocks noGrp="1"/>
          </p:cNvSpPr>
          <p:nvPr>
            <p:ph idx="1"/>
          </p:nvPr>
        </p:nvSpPr>
        <p:spPr/>
        <p:txBody>
          <a:bodyPr/>
          <a:lstStyle/>
          <a:p>
            <a:r>
              <a:rPr lang="en-US" dirty="0"/>
              <a:t>Develetech wants to ensure package managers are used effectively.</a:t>
            </a:r>
          </a:p>
          <a:p>
            <a:r>
              <a:rPr lang="en-US" dirty="0"/>
              <a:t>You'll answer the following questions to clarify the proper use of tools.</a:t>
            </a:r>
          </a:p>
        </p:txBody>
      </p:sp>
      <p:sp>
        <p:nvSpPr>
          <p:cNvPr id="5" name="Title 4">
            <a:extLst>
              <a:ext uri="{FF2B5EF4-FFF2-40B4-BE49-F238E27FC236}">
                <a16:creationId xmlns:a16="http://schemas.microsoft.com/office/drawing/2014/main" id="{2AC0E7AB-CBF7-4719-AD1D-D64C029AF85D}"/>
              </a:ext>
            </a:extLst>
          </p:cNvPr>
          <p:cNvSpPr>
            <a:spLocks noGrp="1"/>
          </p:cNvSpPr>
          <p:nvPr>
            <p:ph type="title"/>
          </p:nvPr>
        </p:nvSpPr>
        <p:spPr/>
        <p:txBody>
          <a:bodyPr/>
          <a:lstStyle/>
          <a:p>
            <a:r>
              <a:rPr lang="en-US" dirty="0"/>
              <a:t>Activity: Troubleshooting Dependency Issues</a:t>
            </a:r>
          </a:p>
        </p:txBody>
      </p:sp>
      <p:sp>
        <p:nvSpPr>
          <p:cNvPr id="3" name="Slide Number Placeholder 2">
            <a:extLst>
              <a:ext uri="{FF2B5EF4-FFF2-40B4-BE49-F238E27FC236}">
                <a16:creationId xmlns:a16="http://schemas.microsoft.com/office/drawing/2014/main" id="{74CA0767-F757-4923-90EE-7B0EAD59874A}"/>
              </a:ext>
            </a:extLst>
          </p:cNvPr>
          <p:cNvSpPr>
            <a:spLocks noGrp="1"/>
          </p:cNvSpPr>
          <p:nvPr>
            <p:ph type="sldNum" sz="quarter" idx="4"/>
          </p:nvPr>
        </p:nvSpPr>
        <p:spPr/>
        <p:txBody>
          <a:bodyPr/>
          <a:lstStyle/>
          <a:p>
            <a:fld id="{2066355A-084C-D24E-9AD2-7E4FC41EA627}" type="slidenum">
              <a:rPr lang="en-US" smtClean="0"/>
              <a:pPr/>
              <a:t>97</a:t>
            </a:fld>
            <a:endParaRPr lang="en-US" dirty="0"/>
          </a:p>
        </p:txBody>
      </p:sp>
    </p:spTree>
    <p:extLst>
      <p:ext uri="{BB962C8B-B14F-4D97-AF65-F5344CB8AC3E}">
        <p14:creationId xmlns:p14="http://schemas.microsoft.com/office/powerpoint/2010/main" val="3187274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What packages might you need to install in your organization? Which package management tools will you use most often?</a:t>
            </a:r>
          </a:p>
          <a:p>
            <a:r>
              <a:rPr lang="en-US" dirty="0"/>
              <a:t>As an administrator, why might you create your own repositories?</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98</a:t>
            </a:fld>
            <a:endParaRPr lang="en-US" dirty="0"/>
          </a:p>
        </p:txBody>
      </p:sp>
    </p:spTree>
    <p:extLst>
      <p:ext uri="{BB962C8B-B14F-4D97-AF65-F5344CB8AC3E}">
        <p14:creationId xmlns:p14="http://schemas.microsoft.com/office/powerpoint/2010/main" val="712229857"/>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62CCE2-FF9C-46EC-84E0-AE5F9DC0411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2FDC804-2CDD-4219-BAE5-9A42F73E0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9328B9-8F0C-4239-A9A1-B11E7D71F7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434</TotalTime>
  <Words>4759</Words>
  <Application>Microsoft Macintosh PowerPoint</Application>
  <PresentationFormat>On-screen Show (16:9)</PresentationFormat>
  <Paragraphs>684</Paragraphs>
  <Slides>98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Open Sans SemiBold</vt:lpstr>
      <vt:lpstr>Cutive Mono</vt:lpstr>
      <vt:lpstr>Open Sans</vt:lpstr>
      <vt:lpstr>Calibri</vt:lpstr>
      <vt:lpstr>2_LO-CompTIA</vt:lpstr>
      <vt:lpstr>Managing Packages and Software</vt:lpstr>
      <vt:lpstr>Topic A: Identify Package Managers</vt:lpstr>
      <vt:lpstr>Package Managers</vt:lpstr>
      <vt:lpstr>Software Dependencies</vt:lpstr>
      <vt:lpstr>Red Hat Installation vs. Debian Installation vs. Compiling (Slide 1 of 2)</vt:lpstr>
      <vt:lpstr>Red Hat Installation vs. Debian Installation vs. Compiling (Slide 2 of 2)</vt:lpstr>
      <vt:lpstr>Red Hat Package Managers</vt:lpstr>
      <vt:lpstr>Debian Package Managers</vt:lpstr>
      <vt:lpstr>DNF and Zypper</vt:lpstr>
      <vt:lpstr>PowerPoint Presentation</vt:lpstr>
      <vt:lpstr>Activity 11-1: Discussing Package Managers</vt:lpstr>
      <vt:lpstr>Activity 11-1: Discussing Package Managers</vt:lpstr>
      <vt:lpstr>Activity 11-1: Discussing Package Managers</vt:lpstr>
      <vt:lpstr>Activity 11-1: Discussing Package Managers</vt:lpstr>
      <vt:lpstr>Activity 11-1: Discussing Package Managers</vt:lpstr>
      <vt:lpstr>Activity: Identifying Package Managers</vt:lpstr>
      <vt:lpstr>Topic B: Manage RPM Packages with YUM</vt:lpstr>
      <vt:lpstr>The rpm Command (Slide 1 of 2)</vt:lpstr>
      <vt:lpstr>The rpm Command (Slide 2 of 2)</vt:lpstr>
      <vt:lpstr>RPM Querying (Slide 1 of 2)</vt:lpstr>
      <vt:lpstr>RPM Querying (Slide 2 of 2)</vt:lpstr>
      <vt:lpstr>RPM Verification</vt:lpstr>
      <vt:lpstr>RPM Upgrades</vt:lpstr>
      <vt:lpstr>The yum Command (Slide 1 of 2)</vt:lpstr>
      <vt:lpstr>The yum Command (Slide 2 of 2)</vt:lpstr>
      <vt:lpstr>yum Subcommands</vt:lpstr>
      <vt:lpstr>PowerPoint Presentation</vt:lpstr>
      <vt:lpstr>Activity 11-3: Discussing Managing Software with RPM and YUM</vt:lpstr>
      <vt:lpstr>Activity 11-3: Discussing Managing Software with RPM and YUM</vt:lpstr>
      <vt:lpstr>Activity 11-3: Discussing Managing Software with RPM and YUM</vt:lpstr>
      <vt:lpstr>Activity 11-3: Discussing Managing Software with RPM and YUM</vt:lpstr>
      <vt:lpstr>Activity 11-3: Discussing Managing Software with RPM and YUM</vt:lpstr>
      <vt:lpstr>Activity: Managing Software with RPM and YUM</vt:lpstr>
      <vt:lpstr>Topic C: Manage Debian Packages with APT</vt:lpstr>
      <vt:lpstr>The dpkg Command</vt:lpstr>
      <vt:lpstr>The apt Command</vt:lpstr>
      <vt:lpstr>apt Subcommands</vt:lpstr>
      <vt:lpstr>Debian Package Upgrades</vt:lpstr>
      <vt:lpstr>PowerPoint Presentation</vt:lpstr>
      <vt:lpstr>Activity 11-5: Discussing Managing Software with dpkg and APT</vt:lpstr>
      <vt:lpstr>Activity 11-5: Discussing Managing Software with dpkg and APT</vt:lpstr>
      <vt:lpstr>Activity 11-5: Discussing Managing Software with dpkg and APT</vt:lpstr>
      <vt:lpstr>Activity 11-5: Discussing Managing Software with dpkg and APT</vt:lpstr>
      <vt:lpstr>Activity 11-5: Discussing Managing Software with dpkg and APT</vt:lpstr>
      <vt:lpstr>Activity: Managing Software with dpkg and APT</vt:lpstr>
      <vt:lpstr>Topic D: Configure Repositories</vt:lpstr>
      <vt:lpstr>Repositories (Slide 1 of 2)</vt:lpstr>
      <vt:lpstr>Repositories (Slide 2 of 2)</vt:lpstr>
      <vt:lpstr>YUM Repository Configuration</vt:lpstr>
      <vt:lpstr>Repository Synchronization</vt:lpstr>
      <vt:lpstr>APT Repository Configuration</vt:lpstr>
      <vt:lpstr>PowerPoint Presentation</vt:lpstr>
      <vt:lpstr>Activity 11-7: Discussing Configuring Repositories</vt:lpstr>
      <vt:lpstr>Activity 11-7: Discussing Configuring Repositories</vt:lpstr>
      <vt:lpstr>Activity 11-7: Discussing Configuring Repositories</vt:lpstr>
      <vt:lpstr>Activity 11-7: Discussing Configuring Repositories</vt:lpstr>
      <vt:lpstr>Activity 11-7: Discussing Configuring Repositories</vt:lpstr>
      <vt:lpstr>Activity: Configuring Repositories</vt:lpstr>
      <vt:lpstr>Download Sites</vt:lpstr>
      <vt:lpstr>Topic E: Acquire Software</vt:lpstr>
      <vt:lpstr>The wget and curl Commands</vt:lpstr>
      <vt:lpstr>.tar Files</vt:lpstr>
      <vt:lpstr>tar Command Options</vt:lpstr>
      <vt:lpstr>Compressed Files</vt:lpstr>
      <vt:lpstr>PowerPoint Presentation</vt:lpstr>
      <vt:lpstr>Activity 11-9: Discussing Acquiring Software</vt:lpstr>
      <vt:lpstr>Activity 11-9: Discussing Acquiring Software</vt:lpstr>
      <vt:lpstr>Activity 11-9: Discussing Acquiring Software</vt:lpstr>
      <vt:lpstr>Activity 11-9: Discussing Acquiring Software</vt:lpstr>
      <vt:lpstr>Activity 11-9: Discussing Acquiring Software</vt:lpstr>
      <vt:lpstr>Activity: Acquiring Software</vt:lpstr>
      <vt:lpstr>Topic F: Build Software from Source Code</vt:lpstr>
      <vt:lpstr>Why Compile?</vt:lpstr>
      <vt:lpstr>Compilers</vt:lpstr>
      <vt:lpstr>Libraries</vt:lpstr>
      <vt:lpstr>The ldd Command (Slide 1 of 2)</vt:lpstr>
      <vt:lpstr>The ldd Command (Slide 2 of 2)</vt:lpstr>
      <vt:lpstr>The Software Compilation Process</vt:lpstr>
      <vt:lpstr>PowerPoint Presentation</vt:lpstr>
      <vt:lpstr>Activity 11-11: Discussing Building Software from Source Code</vt:lpstr>
      <vt:lpstr>Activity 11-11: Discussing Building Software from Source Code</vt:lpstr>
      <vt:lpstr>Activity 11-11: Discussing Building Software from Source Code</vt:lpstr>
      <vt:lpstr>Activity 11-11: Discussing Building Software from Source Code</vt:lpstr>
      <vt:lpstr>Activity 11-11: Discussing Building Software from Source Code</vt:lpstr>
      <vt:lpstr>Activity: Compiling and Installing an Application</vt:lpstr>
      <vt:lpstr>Topic G: Troubleshoot Software Dependency Issues</vt:lpstr>
      <vt:lpstr>Dependency Troubleshooting</vt:lpstr>
      <vt:lpstr>How YUM and APT Manage Dependencies</vt:lpstr>
      <vt:lpstr>Guidelines for Troubleshooting Software Dependency Issues (Slide 1 of 2)</vt:lpstr>
      <vt:lpstr>Guidelines for Troubleshooting Software Dependency Issues (Slide 2 of 2)</vt:lpstr>
      <vt:lpstr>PowerPoint Presentation</vt:lpstr>
      <vt:lpstr>Activity 11-13: Discussing Software Dependency Issues</vt:lpstr>
      <vt:lpstr>Activity 11-13: Discussing Software Dependency Issues</vt:lpstr>
      <vt:lpstr>Activity 11-13: Discussing Software Dependency Issues</vt:lpstr>
      <vt:lpstr>Activity 11-13: Discussing Software Dependency Issues</vt:lpstr>
      <vt:lpstr>Activity 11-13: Discussing Software Dependency Issues</vt:lpstr>
      <vt:lpstr>Activity: Troubleshooting Dependency Issues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Packages and Software</dc:title>
  <dc:subject/>
  <dc:creator>Jason Nufryk</dc:creator>
  <cp:keywords/>
  <dc:description/>
  <cp:lastModifiedBy>Danielle Andries</cp:lastModifiedBy>
  <cp:revision>94</cp:revision>
  <dcterms:created xsi:type="dcterms:W3CDTF">2018-09-18T20:31:45Z</dcterms:created>
  <dcterms:modified xsi:type="dcterms:W3CDTF">2019-10-04T19:42:05Z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